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70" r:id="rId2"/>
    <p:sldId id="260" r:id="rId3"/>
    <p:sldId id="259" r:id="rId4"/>
    <p:sldId id="257"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Μαθητής 4" initials="Μ4"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0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F30A2-2CF3-4C5C-854C-310EB71D44E6}" type="datetimeFigureOut">
              <a:rPr lang="el-GR" smtClean="0"/>
              <a:t>29/3/2016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E017A-3E7B-4F04-87E2-F07DEB8D1B12}" type="slidenum">
              <a:rPr lang="el-GR" smtClean="0"/>
              <a:t>‹#›</a:t>
            </a:fld>
            <a:endParaRPr lang="el-GR"/>
          </a:p>
        </p:txBody>
      </p:sp>
    </p:spTree>
    <p:extLst>
      <p:ext uri="{BB962C8B-B14F-4D97-AF65-F5344CB8AC3E}">
        <p14:creationId xmlns:p14="http://schemas.microsoft.com/office/powerpoint/2010/main" val="293319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48D6A90D-BB91-4CEB-AC21-61A699FE7842}" type="datetimeFigureOut">
              <a:rPr lang="el-GR" smtClean="0"/>
              <a:pPr/>
              <a:t>29/3/2016</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CDD7C2F8-5F6A-42F1-AE7C-5D21A9E4F91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8D6A90D-BB91-4CEB-AC21-61A699FE7842}" type="datetimeFigureOut">
              <a:rPr lang="el-GR" smtClean="0"/>
              <a:pPr/>
              <a:t>29/3/2016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DD7C2F8-5F6A-42F1-AE7C-5D21A9E4F91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8D6A90D-BB91-4CEB-AC21-61A699FE7842}" type="datetimeFigureOut">
              <a:rPr lang="el-GR" smtClean="0"/>
              <a:pPr/>
              <a:t>29/3/2016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DD7C2F8-5F6A-42F1-AE7C-5D21A9E4F91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8D6A90D-BB91-4CEB-AC21-61A699FE7842}" type="datetimeFigureOut">
              <a:rPr lang="el-GR" smtClean="0"/>
              <a:pPr/>
              <a:t>29/3/2016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DD7C2F8-5F6A-42F1-AE7C-5D21A9E4F91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8D6A90D-BB91-4CEB-AC21-61A699FE7842}" type="datetimeFigureOut">
              <a:rPr lang="el-GR" smtClean="0"/>
              <a:pPr/>
              <a:t>29/3/2016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DD7C2F8-5F6A-42F1-AE7C-5D21A9E4F91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8D6A90D-BB91-4CEB-AC21-61A699FE7842}" type="datetimeFigureOut">
              <a:rPr lang="el-GR" smtClean="0"/>
              <a:pPr/>
              <a:t>29/3/2016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DD7C2F8-5F6A-42F1-AE7C-5D21A9E4F91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48D6A90D-BB91-4CEB-AC21-61A699FE7842}" type="datetimeFigureOut">
              <a:rPr lang="el-GR" smtClean="0"/>
              <a:pPr/>
              <a:t>29/3/2016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DD7C2F8-5F6A-42F1-AE7C-5D21A9E4F91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8D6A90D-BB91-4CEB-AC21-61A699FE7842}" type="datetimeFigureOut">
              <a:rPr lang="el-GR" smtClean="0"/>
              <a:pPr/>
              <a:t>29/3/2016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DD7C2F8-5F6A-42F1-AE7C-5D21A9E4F91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8D6A90D-BB91-4CEB-AC21-61A699FE7842}" type="datetimeFigureOut">
              <a:rPr lang="el-GR" smtClean="0"/>
              <a:pPr/>
              <a:t>29/3/2016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DD7C2F8-5F6A-42F1-AE7C-5D21A9E4F91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8D6A90D-BB91-4CEB-AC21-61A699FE7842}" type="datetimeFigureOut">
              <a:rPr lang="el-GR" smtClean="0"/>
              <a:pPr/>
              <a:t>29/3/2016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DD7C2F8-5F6A-42F1-AE7C-5D21A9E4F91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8D6A90D-BB91-4CEB-AC21-61A699FE7842}" type="datetimeFigureOut">
              <a:rPr lang="el-GR" smtClean="0"/>
              <a:pPr/>
              <a:t>29/3/2016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CDD7C2F8-5F6A-42F1-AE7C-5D21A9E4F913}"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8D6A90D-BB91-4CEB-AC21-61A699FE7842}" type="datetimeFigureOut">
              <a:rPr lang="el-GR" smtClean="0"/>
              <a:pPr/>
              <a:t>29/3/2016</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D7C2F8-5F6A-42F1-AE7C-5D21A9E4F913}"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980728"/>
            <a:ext cx="8568952" cy="646331"/>
          </a:xfrm>
          <a:prstGeom prst="rect">
            <a:avLst/>
          </a:prstGeom>
          <a:noFill/>
        </p:spPr>
        <p:txBody>
          <a:bodyPr wrap="square" rtlCol="0">
            <a:spAutoFit/>
          </a:bodyPr>
          <a:lstStyle/>
          <a:p>
            <a:r>
              <a:rPr lang="el-GR" sz="3600" dirty="0" smtClean="0"/>
              <a:t>ΤΑ </a:t>
            </a:r>
            <a:r>
              <a:rPr lang="el-GR" sz="3600" dirty="0" smtClean="0"/>
              <a:t>ΜΕΓΑΛ</a:t>
            </a:r>
            <a:r>
              <a:rPr lang="el-GR" sz="3600" dirty="0"/>
              <a:t>Υ</a:t>
            </a:r>
            <a:r>
              <a:rPr lang="el-GR" sz="3600" dirty="0" smtClean="0"/>
              <a:t>ΤΕΡΑ </a:t>
            </a:r>
            <a:r>
              <a:rPr lang="el-GR" sz="3600" dirty="0" smtClean="0"/>
              <a:t>ΒΟΥΝΑ ΤΗΣ </a:t>
            </a:r>
            <a:r>
              <a:rPr lang="el-GR" sz="3600" dirty="0" smtClean="0"/>
              <a:t>ΕΛΛΑΔΑΣ</a:t>
            </a:r>
            <a:endParaRPr lang="el-GR" sz="3600" dirty="0"/>
          </a:p>
        </p:txBody>
      </p:sp>
      <p:pic>
        <p:nvPicPr>
          <p:cNvPr id="3" name="Picture 2" descr="βουνά, ψηλότερα βουνά, ελλάδα, τοπ10, top10, φύση"/>
          <p:cNvPicPr>
            <a:picLocks noChangeAspect="1" noChangeArrowheads="1"/>
          </p:cNvPicPr>
          <p:nvPr/>
        </p:nvPicPr>
        <p:blipFill>
          <a:blip r:embed="rId2" cstate="print"/>
          <a:srcRect/>
          <a:stretch>
            <a:fillRect/>
          </a:stretch>
        </p:blipFill>
        <p:spPr bwMode="auto">
          <a:xfrm>
            <a:off x="683568" y="2924944"/>
            <a:ext cx="5256584" cy="3672408"/>
          </a:xfrm>
          <a:prstGeom prst="rect">
            <a:avLst/>
          </a:prstGeom>
          <a:noFill/>
        </p:spPr>
      </p:pic>
      <p:sp>
        <p:nvSpPr>
          <p:cNvPr id="4" name="3 - Ορθογώνιο"/>
          <p:cNvSpPr/>
          <p:nvPr/>
        </p:nvSpPr>
        <p:spPr>
          <a:xfrm>
            <a:off x="6300192" y="3068960"/>
            <a:ext cx="2843808" cy="4247317"/>
          </a:xfrm>
          <a:prstGeom prst="rect">
            <a:avLst/>
          </a:prstGeom>
        </p:spPr>
        <p:txBody>
          <a:bodyPr wrap="square">
            <a:spAutoFit/>
          </a:bodyPr>
          <a:lstStyle/>
          <a:p>
            <a:r>
              <a:rPr lang="el-GR" dirty="0" smtClean="0"/>
              <a:t>ΠΑΡΗΣ-ΜΕΛΙΝΑ</a:t>
            </a:r>
            <a:endParaRPr lang="el-GR" dirty="0" smtClean="0"/>
          </a:p>
          <a:p>
            <a:r>
              <a:rPr lang="el-GR" dirty="0" smtClean="0"/>
              <a:t>Δ’1 </a:t>
            </a:r>
            <a:r>
              <a:rPr lang="el-GR" dirty="0" smtClean="0"/>
              <a:t>ΤΑΞΗ</a:t>
            </a:r>
          </a:p>
          <a:p>
            <a:r>
              <a:rPr lang="el-GR" sz="2400" dirty="0" smtClean="0"/>
              <a:t>2016</a:t>
            </a:r>
            <a:endParaRPr lang="el-GR" sz="2400" dirty="0" smtClean="0"/>
          </a:p>
          <a:p>
            <a:r>
              <a:rPr lang="el-GR" dirty="0" smtClean="0"/>
              <a:t>ΜΑΘΗΜΑ</a:t>
            </a:r>
            <a:r>
              <a:rPr lang="el-GR" sz="2000" dirty="0" smtClean="0"/>
              <a:t> </a:t>
            </a:r>
            <a:endParaRPr lang="el-GR" sz="2000" dirty="0" smtClean="0"/>
          </a:p>
          <a:p>
            <a:r>
              <a:rPr lang="el-GR" sz="2000" dirty="0" smtClean="0"/>
              <a:t>ΠΛΗΡΟΦΟΡΙΚΗΣ    </a:t>
            </a:r>
            <a:endParaRPr lang="el-GR" sz="2000" dirty="0" smtClean="0"/>
          </a:p>
          <a:p>
            <a:r>
              <a:rPr lang="el-GR" sz="3000" dirty="0" smtClean="0"/>
              <a:t>1</a:t>
            </a:r>
            <a:r>
              <a:rPr lang="el-GR" sz="2000" dirty="0" smtClean="0"/>
              <a:t>0 ΠΔΣΡ</a:t>
            </a:r>
            <a:endParaRPr lang="el-GR" sz="3000" dirty="0" smtClean="0"/>
          </a:p>
          <a:p>
            <a:r>
              <a:rPr lang="el-GR" sz="2000" dirty="0" smtClean="0">
                <a:ln w="18415" cmpd="sng">
                  <a:solidFill>
                    <a:srgbClr val="FFFFFF"/>
                  </a:solidFill>
                  <a:prstDash val="solid"/>
                </a:ln>
                <a:solidFill>
                  <a:srgbClr val="FFFFFF"/>
                </a:solidFill>
              </a:rPr>
              <a:t>1112234</a:t>
            </a:r>
            <a:r>
              <a:rPr lang="el-GR" sz="2800" dirty="0" smtClean="0">
                <a:ln w="18415" cmpd="sng">
                  <a:solidFill>
                    <a:srgbClr val="FFFFFF"/>
                  </a:solidFill>
                  <a:prstDash val="solid"/>
                </a:ln>
                <a:solidFill>
                  <a:srgbClr val="FFFFFF"/>
                </a:solidFill>
              </a:rPr>
              <a:t>Π1</a:t>
            </a:r>
            <a:r>
              <a:rPr lang="el-GR" sz="2800" baseline="30000" dirty="0" smtClean="0">
                <a:ln w="18415" cmpd="sng">
                  <a:solidFill>
                    <a:srgbClr val="FFFFFF"/>
                  </a:solidFill>
                  <a:prstDash val="solid"/>
                </a:ln>
                <a:solidFill>
                  <a:srgbClr val="FFFFFF"/>
                </a:solidFill>
              </a:rPr>
              <a:t>ο</a:t>
            </a:r>
            <a:r>
              <a:rPr lang="el-GR" sz="2800" dirty="0" smtClean="0">
                <a:ln w="18415" cmpd="sng">
                  <a:solidFill>
                    <a:srgbClr val="FFFFFF"/>
                  </a:solidFill>
                  <a:prstDash val="solid"/>
                </a:ln>
                <a:solidFill>
                  <a:srgbClr val="FFFFFF"/>
                </a:solidFill>
              </a:rPr>
              <a:t> Π.Δ.Σ.Ρ.</a:t>
            </a:r>
            <a:endParaRPr lang="el-GR" sz="2000" dirty="0" smtClean="0"/>
          </a:p>
          <a:p>
            <a:r>
              <a:rPr lang="el-GR" sz="2800" dirty="0" smtClean="0">
                <a:ln w="18415" cmpd="sng">
                  <a:solidFill>
                    <a:srgbClr val="FFFFFF"/>
                  </a:solidFill>
                  <a:prstDash val="solid"/>
                </a:ln>
                <a:solidFill>
                  <a:srgbClr val="FFFFFF"/>
                </a:solidFill>
              </a:rPr>
              <a:t>. 1</a:t>
            </a:r>
            <a:r>
              <a:rPr lang="el-GR" sz="2800" baseline="30000" dirty="0" smtClean="0">
                <a:ln w="18415" cmpd="sng">
                  <a:solidFill>
                    <a:srgbClr val="FFFFFF"/>
                  </a:solidFill>
                  <a:prstDash val="solid"/>
                </a:ln>
                <a:solidFill>
                  <a:srgbClr val="FFFFFF"/>
                </a:solidFill>
              </a:rPr>
              <a:t>ο</a:t>
            </a:r>
            <a:r>
              <a:rPr lang="el-GR" sz="2800" dirty="0" smtClean="0">
                <a:ln w="18415" cmpd="sng">
                  <a:solidFill>
                    <a:srgbClr val="FFFFFF"/>
                  </a:solidFill>
                  <a:prstDash val="solid"/>
                </a:ln>
                <a:solidFill>
                  <a:srgbClr val="FFFFFF"/>
                </a:solidFill>
              </a:rPr>
              <a:t> Π.Δ.Σ.Ρ.</a:t>
            </a:r>
            <a:endParaRPr lang="el-GR" sz="2000" dirty="0" smtClean="0"/>
          </a:p>
          <a:p>
            <a:r>
              <a:rPr lang="el-GR" sz="2800" dirty="0" smtClean="0">
                <a:ln w="18415" cmpd="sng">
                  <a:solidFill>
                    <a:srgbClr val="FFFFFF"/>
                  </a:solidFill>
                  <a:prstDash val="solid"/>
                </a:ln>
                <a:solidFill>
                  <a:srgbClr val="FFFFFF"/>
                </a:solidFill>
              </a:rPr>
              <a:t>1</a:t>
            </a:r>
            <a:r>
              <a:rPr lang="el-GR" sz="2800" baseline="30000" dirty="0" smtClean="0">
                <a:ln w="18415" cmpd="sng">
                  <a:solidFill>
                    <a:srgbClr val="FFFFFF"/>
                  </a:solidFill>
                  <a:prstDash val="solid"/>
                </a:ln>
                <a:solidFill>
                  <a:srgbClr val="FFFFFF"/>
                </a:solidFill>
              </a:rPr>
              <a:t>ο</a:t>
            </a:r>
            <a:r>
              <a:rPr lang="el-GR" sz="2800" dirty="0" smtClean="0">
                <a:ln w="18415" cmpd="sng">
                  <a:solidFill>
                    <a:srgbClr val="FFFFFF"/>
                  </a:solidFill>
                  <a:prstDash val="solid"/>
                </a:ln>
                <a:solidFill>
                  <a:srgbClr val="FFFFFF"/>
                </a:solidFill>
              </a:rPr>
              <a:t> Π.Δ.Σ.Ρ.</a:t>
            </a:r>
            <a:endParaRPr lang="el-GR" sz="2000" dirty="0" smtClean="0"/>
          </a:p>
          <a:p>
            <a:r>
              <a:rPr lang="el-GR" sz="2800" dirty="0" smtClean="0">
                <a:ln w="18415" cmpd="sng">
                  <a:solidFill>
                    <a:srgbClr val="FFFFFF"/>
                  </a:solidFill>
                  <a:prstDash val="solid"/>
                </a:ln>
                <a:solidFill>
                  <a:srgbClr val="FFFFFF"/>
                </a:solidFill>
              </a:rPr>
              <a:t>Δ. 1</a:t>
            </a:r>
            <a:r>
              <a:rPr lang="el-GR" sz="2800" baseline="30000" dirty="0" smtClean="0">
                <a:ln w="18415" cmpd="sng">
                  <a:solidFill>
                    <a:srgbClr val="FFFFFF"/>
                  </a:solidFill>
                  <a:prstDash val="solid"/>
                </a:ln>
                <a:solidFill>
                  <a:srgbClr val="FFFFFF"/>
                </a:solidFill>
              </a:rPr>
              <a:t>ο</a:t>
            </a:r>
            <a:r>
              <a:rPr lang="el-GR" sz="2800" dirty="0" smtClean="0">
                <a:ln w="18415" cmpd="sng">
                  <a:solidFill>
                    <a:srgbClr val="FFFFFF"/>
                  </a:solidFill>
                  <a:prstDash val="solid"/>
                </a:ln>
                <a:solidFill>
                  <a:srgbClr val="FFFFFF"/>
                </a:solidFill>
              </a:rPr>
              <a:t> Π.Δ.Σ.Ρ.</a:t>
            </a:r>
            <a:endParaRPr lang="el-GR" sz="2000" dirty="0" smtClean="0"/>
          </a:p>
          <a:p>
            <a:r>
              <a:rPr lang="el-GR" sz="2800" dirty="0" smtClean="0">
                <a:ln w="18415" cmpd="sng">
                  <a:solidFill>
                    <a:srgbClr val="FFFFFF"/>
                  </a:solidFill>
                  <a:prstDash val="solid"/>
                </a:ln>
                <a:solidFill>
                  <a:srgbClr val="FFFFFF"/>
                </a:solidFill>
              </a:rPr>
              <a:t>Σ.Ρ.</a:t>
            </a:r>
            <a:endParaRPr lang="el-GR" sz="2000" dirty="0" smtClean="0"/>
          </a:p>
        </p:txBody>
      </p:sp>
    </p:spTree>
  </p:cSld>
  <p:clrMapOvr>
    <a:masterClrMapping/>
  </p:clrMapOvr>
  <p:transition advClick="0"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 </a:t>
            </a:r>
            <a:r>
              <a:rPr lang="el-GR" sz="3600" b="1" dirty="0" smtClean="0"/>
              <a:t>ΟΛΥΜΠΟΣ</a:t>
            </a:r>
            <a:endParaRPr lang="el-GR" dirty="0"/>
          </a:p>
        </p:txBody>
      </p:sp>
      <p:sp>
        <p:nvSpPr>
          <p:cNvPr id="3" name="2 - Θέση κειμένου"/>
          <p:cNvSpPr>
            <a:spLocks noGrp="1"/>
          </p:cNvSpPr>
          <p:nvPr>
            <p:ph type="body" idx="2"/>
          </p:nvPr>
        </p:nvSpPr>
        <p:spPr>
          <a:xfrm>
            <a:off x="0" y="2081434"/>
            <a:ext cx="3429000" cy="4166965"/>
          </a:xfrm>
        </p:spPr>
        <p:txBody>
          <a:bodyPr>
            <a:noAutofit/>
          </a:bodyPr>
          <a:lstStyle/>
          <a:p>
            <a:r>
              <a:rPr lang="el-GR" sz="1800" dirty="0" smtClean="0"/>
              <a:t>Ο </a:t>
            </a:r>
            <a:r>
              <a:rPr lang="el-GR" sz="1800" b="1" dirty="0" smtClean="0"/>
              <a:t>Όλυμπος</a:t>
            </a:r>
            <a:r>
              <a:rPr lang="el-GR" sz="1800" dirty="0" smtClean="0"/>
              <a:t> είναι το ψηλότερο βουνό της Ελλάδας </a:t>
            </a:r>
            <a:r>
              <a:rPr lang="el-GR" sz="1800" dirty="0" smtClean="0"/>
              <a:t> γνωστό </a:t>
            </a:r>
            <a:r>
              <a:rPr lang="el-GR" sz="1800" dirty="0" smtClean="0"/>
              <a:t>παγκοσμίως κυρίως για το μυθολογικό του πλαίσιο, καθώς στην κορυφή του (Μύτικας-2.918 μ.) κατοικούσαν οι Δώδεκα «Ολύμπιοι» Θεοί σύμφωνα με τη θρησκεία των αρχαίων Ελλήνων.</a:t>
            </a:r>
            <a:endParaRPr lang="el-GR" sz="1800" dirty="0"/>
          </a:p>
        </p:txBody>
      </p:sp>
      <p:pic>
        <p:nvPicPr>
          <p:cNvPr id="5" name="4 - Θέση περιεχομένου" descr="olympos.jpg"/>
          <p:cNvPicPr>
            <a:picLocks noGrp="1" noChangeAspect="1"/>
          </p:cNvPicPr>
          <p:nvPr>
            <p:ph sz="half" idx="1"/>
          </p:nvPr>
        </p:nvPicPr>
        <p:blipFill>
          <a:blip r:embed="rId2" cstate="print"/>
          <a:stretch>
            <a:fillRect/>
          </a:stretch>
        </p:blipFill>
        <p:spPr>
          <a:xfrm>
            <a:off x="3575050" y="2081435"/>
            <a:ext cx="5111750" cy="3761929"/>
          </a:xfrm>
        </p:spPr>
      </p:pic>
    </p:spTree>
  </p:cSld>
  <p:clrMapOvr>
    <a:masterClrMapping/>
  </p:clrMapOvr>
  <p:transition advClick="0" advTm="8000">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ΒΟΡΑΣ</a:t>
            </a:r>
            <a:endParaRPr lang="el-GR" dirty="0"/>
          </a:p>
        </p:txBody>
      </p:sp>
      <p:sp>
        <p:nvSpPr>
          <p:cNvPr id="3" name="2 - Θέση περιεχομένου"/>
          <p:cNvSpPr>
            <a:spLocks noGrp="1"/>
          </p:cNvSpPr>
          <p:nvPr>
            <p:ph sz="half" idx="1"/>
          </p:nvPr>
        </p:nvSpPr>
        <p:spPr/>
        <p:txBody>
          <a:bodyPr>
            <a:normAutofit lnSpcReduction="10000"/>
          </a:bodyPr>
          <a:lstStyle/>
          <a:p>
            <a:r>
              <a:rPr lang="el-GR" dirty="0" smtClean="0"/>
              <a:t>Ο </a:t>
            </a:r>
            <a:r>
              <a:rPr lang="el-GR" b="1" dirty="0" smtClean="0"/>
              <a:t>Βόρας</a:t>
            </a:r>
            <a:r>
              <a:rPr lang="el-GR" dirty="0" smtClean="0"/>
              <a:t> (ή Καϊμακτσαλάν ή Καϊμάκι) είναι το τρίτο ψηλότερο βουνό της Ελλάδας και βρίσκεται στο βόρειο τμήμα του νομού </a:t>
            </a:r>
            <a:r>
              <a:rPr lang="el-GR" dirty="0" smtClean="0"/>
              <a:t>Πέλλας έως </a:t>
            </a:r>
            <a:r>
              <a:rPr lang="el-GR" dirty="0" smtClean="0"/>
              <a:t>τα όρια με το νομό Φλώρινας. Συνεχίζεται και πέρα από τα σύνορα στην πλευρά της ΠΓΔΜ.</a:t>
            </a:r>
            <a:endParaRPr lang="el-GR" dirty="0"/>
          </a:p>
        </p:txBody>
      </p:sp>
      <p:pic>
        <p:nvPicPr>
          <p:cNvPr id="5" name="4 - Θέση περιεχομένου" descr="voras.JPG"/>
          <p:cNvPicPr>
            <a:picLocks noGrp="1" noChangeAspect="1"/>
          </p:cNvPicPr>
          <p:nvPr>
            <p:ph sz="half" idx="2"/>
          </p:nvPr>
        </p:nvPicPr>
        <p:blipFill>
          <a:blip r:embed="rId2" cstate="print"/>
          <a:stretch>
            <a:fillRect/>
          </a:stretch>
        </p:blipFill>
        <p:spPr>
          <a:xfrm>
            <a:off x="4648200" y="2060848"/>
            <a:ext cx="4038600" cy="3672407"/>
          </a:xfrm>
        </p:spPr>
      </p:pic>
    </p:spTree>
  </p:cSld>
  <p:clrMapOvr>
    <a:masterClrMapping/>
  </p:clrMapOvr>
  <p:transition advClick="0" advTm="8000">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55576" y="1052736"/>
            <a:ext cx="4680520" cy="1077218"/>
          </a:xfrm>
          <a:prstGeom prst="rect">
            <a:avLst/>
          </a:prstGeom>
          <a:noFill/>
        </p:spPr>
        <p:txBody>
          <a:bodyPr wrap="square" rtlCol="0">
            <a:spAutoFit/>
          </a:bodyPr>
          <a:lstStyle/>
          <a:p>
            <a:r>
              <a:rPr lang="el-GR" sz="3200" dirty="0" smtClean="0"/>
              <a:t>ΤΑ </a:t>
            </a:r>
            <a:r>
              <a:rPr lang="el-GR" sz="3200" dirty="0" smtClean="0"/>
              <a:t>ΜΕΓΑΛΥΤΕΡΑ </a:t>
            </a:r>
            <a:r>
              <a:rPr lang="el-GR" sz="3200" dirty="0" smtClean="0"/>
              <a:t>ΒΟΥΝΑ ΤΗΣ </a:t>
            </a:r>
            <a:r>
              <a:rPr lang="el-GR" sz="3200" dirty="0" smtClean="0"/>
              <a:t>ΕΛΛΑΔΟΣ</a:t>
            </a:r>
            <a:endParaRPr lang="el-GR" sz="3200" dirty="0"/>
          </a:p>
        </p:txBody>
      </p:sp>
      <p:pic>
        <p:nvPicPr>
          <p:cNvPr id="4" name="3 - Εικόνα" descr="Olympus_Litochoro.JPG"/>
          <p:cNvPicPr>
            <a:picLocks noChangeAspect="1"/>
          </p:cNvPicPr>
          <p:nvPr/>
        </p:nvPicPr>
        <p:blipFill>
          <a:blip r:embed="rId2" cstate="print"/>
          <a:stretch>
            <a:fillRect/>
          </a:stretch>
        </p:blipFill>
        <p:spPr>
          <a:xfrm rot="664286">
            <a:off x="4542175" y="2787518"/>
            <a:ext cx="4117722" cy="3088292"/>
          </a:xfrm>
          <a:prstGeom prst="rect">
            <a:avLst/>
          </a:prstGeom>
        </p:spPr>
      </p:pic>
      <p:sp>
        <p:nvSpPr>
          <p:cNvPr id="5" name="4 - TextBox"/>
          <p:cNvSpPr txBox="1"/>
          <p:nvPr/>
        </p:nvSpPr>
        <p:spPr>
          <a:xfrm>
            <a:off x="611560" y="2924944"/>
            <a:ext cx="3672406" cy="1015663"/>
          </a:xfrm>
          <a:prstGeom prst="rect">
            <a:avLst/>
          </a:prstGeom>
          <a:noFill/>
        </p:spPr>
        <p:txBody>
          <a:bodyPr wrap="square" rtlCol="0">
            <a:spAutoFit/>
          </a:bodyPr>
          <a:lstStyle/>
          <a:p>
            <a:r>
              <a:rPr lang="el-GR" sz="2000" dirty="0" smtClean="0"/>
              <a:t>ΕΥΧΑΡΙΣΤΟΥΜΕ  ΠΟΥ ΠΑΡΑΚΟΛΟΥΘΗΣΑΤΕ ΤΗΝ ΠΑΡΟΥΣΙΑΣΗ </a:t>
            </a:r>
            <a:r>
              <a:rPr lang="el-GR" sz="2000" dirty="0" smtClean="0"/>
              <a:t>ΜΑΣ</a:t>
            </a:r>
            <a:endParaRPr lang="el-GR" sz="2000" dirty="0"/>
          </a:p>
        </p:txBody>
      </p:sp>
    </p:spTree>
  </p:cSld>
  <p:clrMapOvr>
    <a:masterClrMapping/>
  </p:clrMapOvr>
  <p:transition advClick="0" advTm="8000">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rot="20861712">
            <a:off x="1835696" y="1916832"/>
            <a:ext cx="5832648" cy="2215991"/>
          </a:xfrm>
          <a:prstGeom prst="rect">
            <a:avLst/>
          </a:prstGeom>
          <a:noFill/>
        </p:spPr>
        <p:txBody>
          <a:bodyPr wrap="square" rtlCol="0">
            <a:spAutoFit/>
          </a:bodyPr>
          <a:lstStyle/>
          <a:p>
            <a:r>
              <a:rPr lang="el-GR" sz="13800" dirty="0" smtClean="0"/>
              <a:t>ΤΕΛΟΣ</a:t>
            </a:r>
            <a:endParaRPr lang="el-GR" sz="13800" dirty="0"/>
          </a:p>
        </p:txBody>
      </p:sp>
    </p:spTree>
  </p:cSld>
  <p:clrMapOvr>
    <a:masterClrMapping/>
  </p:clrMapOvr>
  <mc:AlternateContent xmlns:mc="http://schemas.openxmlformats.org/markup-compatibility/2006">
    <mc:Choice xmlns:p14="http://schemas.microsoft.com/office/powerpoint/2010/main" Requires="p14">
      <p:transition spd="slow" p14:dur="2000" advClick="0" advTm="8000"/>
    </mc:Choice>
    <mc:Fallback>
      <p:transition spd="slow" advClick="0" advTm="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816120"/>
          </a:xfrm>
        </p:spPr>
        <p:txBody>
          <a:bodyPr/>
          <a:lstStyle/>
          <a:p>
            <a:pPr algn="ctr"/>
            <a:r>
              <a:rPr lang="el-GR" dirty="0" smtClean="0"/>
              <a:t> Η  ΒΑΡΔΟΥΣΙΑ</a:t>
            </a:r>
            <a:endParaRPr lang="el-GR" dirty="0"/>
          </a:p>
        </p:txBody>
      </p:sp>
      <p:sp>
        <p:nvSpPr>
          <p:cNvPr id="3" name="2 - Θέση κειμένου"/>
          <p:cNvSpPr>
            <a:spLocks noGrp="1"/>
          </p:cNvSpPr>
          <p:nvPr>
            <p:ph type="body" idx="1"/>
          </p:nvPr>
        </p:nvSpPr>
        <p:spPr>
          <a:xfrm>
            <a:off x="5868144" y="2780928"/>
            <a:ext cx="2866656" cy="3676664"/>
          </a:xfrm>
        </p:spPr>
        <p:txBody>
          <a:bodyPr>
            <a:normAutofit fontScale="92500" lnSpcReduction="10000"/>
          </a:bodyPr>
          <a:lstStyle/>
          <a:p>
            <a:r>
              <a:rPr lang="el-GR" dirty="0" smtClean="0"/>
              <a:t>Τα Βαρδούσια (ή Κόρακας) είναι σύμπλεγμα βουνών που περιλαμβάνει το νοτιότερο άκρο της Πίνδου στη Στερεά Ελλάδα. Υψώνεται στα βορειοδυτικά της Φωκίδας, με ένα μικρό τμήμα του όρους να επεκτείνεται και στη Φθιώτιδα.</a:t>
            </a:r>
            <a:endParaRPr lang="el-GR" dirty="0"/>
          </a:p>
        </p:txBody>
      </p:sp>
      <p:pic>
        <p:nvPicPr>
          <p:cNvPr id="4" name="Picture 4" descr="βουνά, ψηλότερα βουνά, ελλάδα, τοπ10, top10, φύση"/>
          <p:cNvPicPr>
            <a:picLocks noChangeAspect="1" noChangeArrowheads="1"/>
          </p:cNvPicPr>
          <p:nvPr/>
        </p:nvPicPr>
        <p:blipFill>
          <a:blip r:embed="rId2" cstate="print"/>
          <a:srcRect/>
          <a:stretch>
            <a:fillRect/>
          </a:stretch>
        </p:blipFill>
        <p:spPr bwMode="auto">
          <a:xfrm>
            <a:off x="395536" y="2348880"/>
            <a:ext cx="5256584" cy="4221088"/>
          </a:xfrm>
          <a:prstGeom prst="rect">
            <a:avLst/>
          </a:prstGeom>
          <a:noFill/>
        </p:spPr>
      </p:pic>
      <p:sp>
        <p:nvSpPr>
          <p:cNvPr id="5" name="4 - TextBox"/>
          <p:cNvSpPr txBox="1"/>
          <p:nvPr/>
        </p:nvSpPr>
        <p:spPr>
          <a:xfrm>
            <a:off x="6804248" y="548680"/>
            <a:ext cx="2160240" cy="1138773"/>
          </a:xfrm>
          <a:prstGeom prst="rect">
            <a:avLst/>
          </a:prstGeom>
          <a:noFill/>
        </p:spPr>
        <p:txBody>
          <a:bodyPr wrap="square" rtlCol="0">
            <a:spAutoFit/>
          </a:bodyPr>
          <a:lstStyle/>
          <a:p>
            <a:endParaRPr lang="el-GR" sz="2000" dirty="0" smtClean="0"/>
          </a:p>
          <a:p>
            <a:r>
              <a:rPr lang="el-GR" sz="2800" dirty="0" smtClean="0">
                <a:ln w="18415" cmpd="sng">
                  <a:solidFill>
                    <a:srgbClr val="FFFFFF"/>
                  </a:solidFill>
                  <a:prstDash val="solid"/>
                </a:ln>
                <a:solidFill>
                  <a:srgbClr val="FFFFFF"/>
                </a:solidFill>
              </a:rPr>
              <a:t>1</a:t>
            </a:r>
            <a:r>
              <a:rPr lang="el-GR" sz="2800" baseline="30000" dirty="0" smtClean="0">
                <a:ln w="18415" cmpd="sng">
                  <a:solidFill>
                    <a:srgbClr val="FFFFFF"/>
                  </a:solidFill>
                  <a:prstDash val="solid"/>
                </a:ln>
                <a:solidFill>
                  <a:srgbClr val="FFFFFF"/>
                </a:solidFill>
              </a:rPr>
              <a:t>ο</a:t>
            </a:r>
            <a:r>
              <a:rPr lang="el-GR" sz="2800" dirty="0" smtClean="0">
                <a:ln w="18415" cmpd="sng">
                  <a:solidFill>
                    <a:srgbClr val="FFFFFF"/>
                  </a:solidFill>
                  <a:prstDash val="solid"/>
                </a:ln>
                <a:solidFill>
                  <a:srgbClr val="FFFFFF"/>
                </a:solidFill>
              </a:rPr>
              <a:t> Π.Δ.Σ.Ρ.</a:t>
            </a:r>
            <a:endParaRPr lang="el-GR" sz="2000" dirty="0" smtClean="0"/>
          </a:p>
          <a:p>
            <a:endParaRPr lang="el-GR" sz="2000" dirty="0"/>
          </a:p>
        </p:txBody>
      </p:sp>
    </p:spTree>
  </p:cSld>
  <p:clrMapOvr>
    <a:masterClrMapping/>
  </p:clrMapOvr>
  <p:transition advClick="0" advTm="8000">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 Ο ΣΜΟΛΙΚΑΣ</a:t>
            </a:r>
            <a:r>
              <a:rPr lang="el-GR" dirty="0" smtClean="0"/>
              <a:t/>
            </a:r>
            <a:br>
              <a:rPr lang="el-GR" dirty="0" smtClean="0"/>
            </a:br>
            <a:endParaRPr lang="el-GR" dirty="0"/>
          </a:p>
        </p:txBody>
      </p:sp>
      <p:sp>
        <p:nvSpPr>
          <p:cNvPr id="3" name="2 - Θέση κειμένου"/>
          <p:cNvSpPr>
            <a:spLocks noGrp="1"/>
          </p:cNvSpPr>
          <p:nvPr>
            <p:ph type="body" sz="half" idx="2"/>
          </p:nvPr>
        </p:nvSpPr>
        <p:spPr>
          <a:xfrm>
            <a:off x="251520" y="2828784"/>
            <a:ext cx="2664296" cy="3408527"/>
          </a:xfrm>
        </p:spPr>
        <p:txBody>
          <a:bodyPr>
            <a:noAutofit/>
          </a:bodyPr>
          <a:lstStyle/>
          <a:p>
            <a:r>
              <a:rPr lang="el-GR" sz="1800" dirty="0" smtClean="0"/>
              <a:t>Ο </a:t>
            </a:r>
            <a:r>
              <a:rPr lang="el-GR" sz="1800" dirty="0" err="1" smtClean="0"/>
              <a:t>Σμόλικας</a:t>
            </a:r>
            <a:r>
              <a:rPr lang="el-GR" sz="1800" dirty="0" smtClean="0"/>
              <a:t> είναι το δεύτερο υψηλότερο βουνό της Ελλάδας μετά τον Όλυμπο, με υψόμετρο 2.637 μέτρα. Καταλαμβάνει το βόρειο τμήμα του νομού Ιωαννίνων και το δυτικό του νομού Γρεβενών.</a:t>
            </a:r>
            <a:endParaRPr lang="el-GR" sz="1800" dirty="0"/>
          </a:p>
        </p:txBody>
      </p:sp>
      <p:sp>
        <p:nvSpPr>
          <p:cNvPr id="4" name="3 - Θέση εικόνας"/>
          <p:cNvSpPr>
            <a:spLocks noGrp="1"/>
          </p:cNvSpPr>
          <p:nvPr>
            <p:ph type="pic" idx="1"/>
          </p:nvPr>
        </p:nvSpPr>
        <p:spPr/>
      </p:sp>
      <p:sp>
        <p:nvSpPr>
          <p:cNvPr id="5" name="3 - Θέση εικόνας"/>
          <p:cNvSpPr txBox="1">
            <a:spLocks/>
          </p:cNvSpPr>
          <p:nvPr/>
        </p:nvSpPr>
        <p:spPr>
          <a:xfrm rot="420000">
            <a:off x="3498236" y="1175445"/>
            <a:ext cx="4617720" cy="3931920"/>
          </a:xfrm>
          <a:prstGeom prst="rect">
            <a:avLst/>
          </a:prstGeom>
          <a:solidFill>
            <a:schemeClr val="bg2"/>
          </a:solidFill>
          <a:ln w="3000" cap="rnd">
            <a:solidFill>
              <a:srgbClr val="C0C0C0"/>
            </a:solidFill>
            <a:round/>
          </a:ln>
          <a:effectLst/>
        </p:spPr>
      </p:sp>
      <p:pic>
        <p:nvPicPr>
          <p:cNvPr id="6" name="Picture 2" descr="βουνά, ψηλότερα βουνά, ελλάδα, τοπ10, top10, φύση"/>
          <p:cNvPicPr>
            <a:picLocks noChangeAspect="1" noChangeArrowheads="1"/>
          </p:cNvPicPr>
          <p:nvPr/>
        </p:nvPicPr>
        <p:blipFill>
          <a:blip r:embed="rId2" cstate="print"/>
          <a:srcRect/>
          <a:stretch>
            <a:fillRect/>
          </a:stretch>
        </p:blipFill>
        <p:spPr bwMode="auto">
          <a:xfrm rot="21325431">
            <a:off x="3471286" y="1108822"/>
            <a:ext cx="4630178" cy="4104456"/>
          </a:xfrm>
          <a:prstGeom prst="rect">
            <a:avLst/>
          </a:prstGeom>
          <a:noFill/>
        </p:spPr>
      </p:pic>
    </p:spTree>
  </p:cSld>
  <p:clrMapOvr>
    <a:masterClrMapping/>
  </p:clrMapOvr>
  <p:transition advClick="0" advTm="8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771800" y="764704"/>
            <a:ext cx="3888432" cy="523220"/>
          </a:xfrm>
          <a:prstGeom prst="rect">
            <a:avLst/>
          </a:prstGeom>
        </p:spPr>
        <p:txBody>
          <a:bodyPr wrap="square">
            <a:spAutoFit/>
          </a:bodyPr>
          <a:lstStyle/>
          <a:p>
            <a:pPr algn="ctr"/>
            <a:r>
              <a:rPr lang="el-GR" sz="2800" b="1" dirty="0" smtClean="0"/>
              <a:t>ΨΗΛΟΡΕΙΤΗΣ</a:t>
            </a:r>
            <a:endParaRPr lang="el-GR" dirty="0"/>
          </a:p>
        </p:txBody>
      </p:sp>
      <p:pic>
        <p:nvPicPr>
          <p:cNvPr id="2052" name="Picture 4" descr="βουνά, ψηλότερα βουνά, ελλάδα, τοπ10, top10, φύση"/>
          <p:cNvPicPr>
            <a:picLocks noChangeAspect="1" noChangeArrowheads="1"/>
          </p:cNvPicPr>
          <p:nvPr/>
        </p:nvPicPr>
        <p:blipFill>
          <a:blip r:embed="rId2" cstate="print"/>
          <a:srcRect/>
          <a:stretch>
            <a:fillRect/>
          </a:stretch>
        </p:blipFill>
        <p:spPr bwMode="auto">
          <a:xfrm>
            <a:off x="3995936" y="1772816"/>
            <a:ext cx="4824536" cy="4680520"/>
          </a:xfrm>
          <a:prstGeom prst="rect">
            <a:avLst/>
          </a:prstGeom>
          <a:noFill/>
        </p:spPr>
      </p:pic>
      <p:sp>
        <p:nvSpPr>
          <p:cNvPr id="9" name="8 - Ορθογώνιο"/>
          <p:cNvSpPr/>
          <p:nvPr/>
        </p:nvSpPr>
        <p:spPr>
          <a:xfrm>
            <a:off x="395536" y="2551836"/>
            <a:ext cx="3600400" cy="2862322"/>
          </a:xfrm>
          <a:prstGeom prst="rect">
            <a:avLst/>
          </a:prstGeom>
        </p:spPr>
        <p:txBody>
          <a:bodyPr wrap="square">
            <a:spAutoFit/>
          </a:bodyPr>
          <a:lstStyle/>
          <a:p>
            <a:r>
              <a:rPr lang="el-GR" sz="2000" dirty="0" smtClean="0"/>
              <a:t>Ο Ψηλορείτης ή Ίδη είναι βουνό στην κεντρική Κρήτη με ύψος 2.454 μέτρα, όπως ακριβώς και τα Λευκά Όρη (κορυφή Πάχνες), με τα οποία μοιράζεται τον τίτλο του ψηλότερου βουνού της Κρήτης. Έχει 5 κορυφές που υπερβαίνουν τα 2.000 μέτρα:</a:t>
            </a:r>
            <a:endParaRPr lang="el-GR" sz="2000" dirty="0"/>
          </a:p>
        </p:txBody>
      </p:sp>
    </p:spTree>
  </p:cSld>
  <p:clrMapOvr>
    <a:masterClrMapping/>
  </p:clrMapOvr>
  <p:transition advClick="0" advTm="8000">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ΑΘΑΜΑΝΙΚΑ ΟΡΗ </a:t>
            </a:r>
            <a:endParaRPr lang="el-GR" dirty="0"/>
          </a:p>
        </p:txBody>
      </p:sp>
      <p:sp>
        <p:nvSpPr>
          <p:cNvPr id="3" name="2 - Θέση κειμένου"/>
          <p:cNvSpPr>
            <a:spLocks noGrp="1"/>
          </p:cNvSpPr>
          <p:nvPr>
            <p:ph type="body" idx="1"/>
          </p:nvPr>
        </p:nvSpPr>
        <p:spPr/>
        <p:txBody>
          <a:bodyPr/>
          <a:lstStyle/>
          <a:p>
            <a:endParaRPr lang="el-GR"/>
          </a:p>
        </p:txBody>
      </p:sp>
      <p:sp>
        <p:nvSpPr>
          <p:cNvPr id="4" name="3 - Θέση κειμένου"/>
          <p:cNvSpPr>
            <a:spLocks noGrp="1"/>
          </p:cNvSpPr>
          <p:nvPr>
            <p:ph type="body" sz="half" idx="3"/>
          </p:nvPr>
        </p:nvSpPr>
        <p:spPr/>
        <p:txBody>
          <a:bodyPr/>
          <a:lstStyle/>
          <a:p>
            <a:endParaRPr lang="el-GR"/>
          </a:p>
        </p:txBody>
      </p:sp>
      <p:sp>
        <p:nvSpPr>
          <p:cNvPr id="5" name="4 - Θέση περιεχομένου"/>
          <p:cNvSpPr>
            <a:spLocks noGrp="1"/>
          </p:cNvSpPr>
          <p:nvPr>
            <p:ph sz="quarter" idx="2"/>
          </p:nvPr>
        </p:nvSpPr>
        <p:spPr/>
        <p:txBody>
          <a:bodyPr>
            <a:normAutofit/>
          </a:bodyPr>
          <a:lstStyle/>
          <a:p>
            <a:r>
              <a:rPr lang="el-GR" sz="1800" dirty="0" smtClean="0"/>
              <a:t>Τα Αθαμανικά όρη ή Τζουμέρκα είναι μεγάλη οροσειρά της δυτικής Ελλάδος, που ουσιαστικά αποτελεί τμήμα της ευρύτερης οροσειράς της Πίνδου. Η υψηλότερη κορυφή τους είναι η </a:t>
            </a:r>
            <a:r>
              <a:rPr lang="el-GR" sz="1800" dirty="0" err="1" smtClean="0"/>
              <a:t>Κακαρδίτσα</a:t>
            </a:r>
            <a:r>
              <a:rPr lang="el-GR" sz="1800" dirty="0" smtClean="0"/>
              <a:t> με υψόμετρο 2.429 μέτρα[1][2] και η επόμενη ψηλότερη είναι το </a:t>
            </a:r>
            <a:r>
              <a:rPr lang="el-GR" sz="1800" dirty="0" err="1" smtClean="0"/>
              <a:t>Καταφίδι</a:t>
            </a:r>
            <a:r>
              <a:rPr lang="el-GR" sz="1800" dirty="0" smtClean="0"/>
              <a:t> (ή </a:t>
            </a:r>
            <a:r>
              <a:rPr lang="el-GR" sz="1800" dirty="0" err="1" smtClean="0"/>
              <a:t>Καταφύδι</a:t>
            </a:r>
            <a:r>
              <a:rPr lang="el-GR" sz="1800" dirty="0" smtClean="0"/>
              <a:t>) με υψόμετρο 2.393 μέτρα.</a:t>
            </a:r>
            <a:endParaRPr lang="el-GR" sz="1800" dirty="0"/>
          </a:p>
        </p:txBody>
      </p:sp>
      <p:pic>
        <p:nvPicPr>
          <p:cNvPr id="7" name="Picture 2" descr="βουνά, ψηλότερα βουνά, ελλάδα, τοπ10, top10, φύση"/>
          <p:cNvPicPr>
            <a:picLocks noGrp="1" noChangeAspect="1" noChangeArrowheads="1"/>
          </p:cNvPicPr>
          <p:nvPr>
            <p:ph sz="quarter" idx="4"/>
          </p:nvPr>
        </p:nvPicPr>
        <p:blipFill>
          <a:blip r:embed="rId2" cstate="print"/>
          <a:srcRect/>
          <a:stretch>
            <a:fillRect/>
          </a:stretch>
        </p:blipFill>
        <p:spPr bwMode="auto">
          <a:xfrm>
            <a:off x="4572000" y="2564904"/>
            <a:ext cx="4248471" cy="3672408"/>
          </a:xfrm>
          <a:prstGeom prst="rect">
            <a:avLst/>
          </a:prstGeom>
          <a:noFill/>
        </p:spPr>
      </p:pic>
    </p:spTree>
  </p:cSld>
  <p:clrMapOvr>
    <a:masterClrMapping/>
  </p:clrMapOvr>
  <p:transition advClick="0" advTm="8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600" b="1" dirty="0" smtClean="0"/>
              <a:t>ΠΑΡΝΑΣΣΟΣ</a:t>
            </a:r>
            <a:endParaRPr lang="el-GR" sz="3600" dirty="0"/>
          </a:p>
        </p:txBody>
      </p:sp>
      <p:sp>
        <p:nvSpPr>
          <p:cNvPr id="3" name="2 - Θέση κειμένου"/>
          <p:cNvSpPr>
            <a:spLocks noGrp="1"/>
          </p:cNvSpPr>
          <p:nvPr>
            <p:ph type="body" idx="2"/>
          </p:nvPr>
        </p:nvSpPr>
        <p:spPr>
          <a:xfrm>
            <a:off x="685800" y="2297375"/>
            <a:ext cx="2743200" cy="4572000"/>
          </a:xfrm>
        </p:spPr>
        <p:txBody>
          <a:bodyPr>
            <a:normAutofit/>
          </a:bodyPr>
          <a:lstStyle/>
          <a:p>
            <a:r>
              <a:rPr lang="el-GR" sz="2000" dirty="0" smtClean="0"/>
              <a:t>Ο Παρνασσός είναι βουνό της Στερεάς Ελλάδας, που εκτείνεται στους νομούς Βοιωτίας, Φθιώτιδας και Φωκίδας. Έχει μέγιστο ύψος 2.457 μέτρα.</a:t>
            </a:r>
            <a:endParaRPr lang="el-GR" sz="2000" dirty="0"/>
          </a:p>
        </p:txBody>
      </p:sp>
      <p:pic>
        <p:nvPicPr>
          <p:cNvPr id="5" name="4 - Θέση περιεχομένου" descr="parnassos.jpg"/>
          <p:cNvPicPr>
            <a:picLocks noGrp="1" noChangeAspect="1"/>
          </p:cNvPicPr>
          <p:nvPr>
            <p:ph sz="half" idx="1"/>
          </p:nvPr>
        </p:nvPicPr>
        <p:blipFill>
          <a:blip r:embed="rId2" cstate="print"/>
          <a:stretch>
            <a:fillRect/>
          </a:stretch>
        </p:blipFill>
        <p:spPr>
          <a:xfrm>
            <a:off x="3575050" y="2045493"/>
            <a:ext cx="5111750" cy="3833813"/>
          </a:xfrm>
        </p:spPr>
      </p:pic>
    </p:spTree>
  </p:cSld>
  <p:clrMapOvr>
    <a:masterClrMapping/>
  </p:clrMapOvr>
  <p:transition advClick="0" advTm="8000">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176997"/>
            <a:ext cx="2212848" cy="955860"/>
          </a:xfrm>
        </p:spPr>
        <p:txBody>
          <a:bodyPr>
            <a:normAutofit fontScale="90000"/>
          </a:bodyPr>
          <a:lstStyle/>
          <a:p>
            <a:r>
              <a:rPr lang="el-GR" dirty="0" smtClean="0"/>
              <a:t> </a:t>
            </a:r>
            <a:r>
              <a:rPr lang="el-GR" sz="4900" dirty="0" smtClean="0"/>
              <a:t>ΤΥΜΦΗ</a:t>
            </a:r>
            <a:endParaRPr lang="el-GR" dirty="0"/>
          </a:p>
        </p:txBody>
      </p:sp>
      <p:sp>
        <p:nvSpPr>
          <p:cNvPr id="3" name="2 - Θέση κειμένου"/>
          <p:cNvSpPr>
            <a:spLocks noGrp="1"/>
          </p:cNvSpPr>
          <p:nvPr>
            <p:ph type="body" sz="half" idx="2"/>
          </p:nvPr>
        </p:nvSpPr>
        <p:spPr>
          <a:xfrm>
            <a:off x="251520" y="2276872"/>
            <a:ext cx="2889778" cy="2808312"/>
          </a:xfrm>
        </p:spPr>
        <p:txBody>
          <a:bodyPr>
            <a:noAutofit/>
          </a:bodyPr>
          <a:lstStyle/>
          <a:p>
            <a:r>
              <a:rPr lang="el-GR" sz="1600" dirty="0" smtClean="0"/>
              <a:t>Η </a:t>
            </a:r>
            <a:r>
              <a:rPr lang="el-GR" sz="1600" b="1" dirty="0" smtClean="0"/>
              <a:t>Τύμφη</a:t>
            </a:r>
            <a:r>
              <a:rPr lang="el-GR" sz="1600" dirty="0" smtClean="0"/>
              <a:t> (2.497 μ.) είναι βουνό της Ηπείρου στην επαρχία του Ζαγορίου, λεγόμενο κοινώς «Γκαμήλα» ή και «Βουνά του Παπίγκου». </a:t>
            </a:r>
            <a:r>
              <a:rPr lang="el-GR" sz="1600" dirty="0" smtClean="0"/>
              <a:t>Ο Στράβων</a:t>
            </a:r>
            <a:r>
              <a:rPr lang="el-GR" sz="1600" dirty="0" smtClean="0"/>
              <a:t> (Βιβλίο Ζ κεφ.6) την αναφέρει ως </a:t>
            </a:r>
            <a:r>
              <a:rPr lang="el-GR" sz="1600" i="1" dirty="0" smtClean="0"/>
              <a:t>όρος της Παραυαίας</a:t>
            </a:r>
            <a:r>
              <a:rPr lang="el-GR" sz="1600" dirty="0" smtClean="0"/>
              <a:t> ή </a:t>
            </a:r>
            <a:r>
              <a:rPr lang="el-GR" sz="1600" i="1" dirty="0" smtClean="0"/>
              <a:t>Παρωραίας</a:t>
            </a:r>
            <a:r>
              <a:rPr lang="el-GR" sz="1600" dirty="0" smtClean="0"/>
              <a:t>.</a:t>
            </a:r>
            <a:endParaRPr lang="el-GR" sz="1600" dirty="0"/>
          </a:p>
        </p:txBody>
      </p:sp>
      <p:sp>
        <p:nvSpPr>
          <p:cNvPr id="4" name="3 - Θέση εικόνας"/>
          <p:cNvSpPr>
            <a:spLocks noGrp="1"/>
          </p:cNvSpPr>
          <p:nvPr>
            <p:ph type="pic" idx="1"/>
          </p:nvPr>
        </p:nvSpPr>
        <p:spPr/>
      </p:sp>
      <p:pic>
        <p:nvPicPr>
          <p:cNvPr id="1026" name="Picture 2" descr="βουνά, ψηλότερα βουνά, ελλάδα, τοπ10, top10, φύση"/>
          <p:cNvPicPr>
            <a:picLocks noChangeAspect="1" noChangeArrowheads="1"/>
          </p:cNvPicPr>
          <p:nvPr/>
        </p:nvPicPr>
        <p:blipFill>
          <a:blip r:embed="rId2" cstate="print"/>
          <a:srcRect/>
          <a:stretch>
            <a:fillRect/>
          </a:stretch>
        </p:blipFill>
        <p:spPr bwMode="auto">
          <a:xfrm rot="21352115">
            <a:off x="3419872" y="1124744"/>
            <a:ext cx="4627448" cy="3920760"/>
          </a:xfrm>
          <a:prstGeom prst="rect">
            <a:avLst/>
          </a:prstGeom>
          <a:noFill/>
        </p:spPr>
      </p:pic>
    </p:spTree>
  </p:cSld>
  <p:clrMapOvr>
    <a:masterClrMapping/>
  </p:clrMapOvr>
  <p:transition advClick="0" advTm="8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t>
            </a:r>
            <a:r>
              <a:rPr lang="el-GR" b="1" dirty="0" smtClean="0"/>
              <a:t>ΓΚΙΟΝΑ</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r>
              <a:rPr lang="el-GR" b="1" dirty="0" smtClean="0"/>
              <a:t> </a:t>
            </a:r>
            <a:endParaRPr lang="el-GR" dirty="0"/>
          </a:p>
        </p:txBody>
      </p:sp>
      <p:pic>
        <p:nvPicPr>
          <p:cNvPr id="4" name="3 - Εικόνα" descr="Γκιώνα.jpg"/>
          <p:cNvPicPr>
            <a:picLocks noChangeAspect="1"/>
          </p:cNvPicPr>
          <p:nvPr/>
        </p:nvPicPr>
        <p:blipFill>
          <a:blip r:embed="rId2" cstate="print"/>
          <a:stretch>
            <a:fillRect/>
          </a:stretch>
        </p:blipFill>
        <p:spPr>
          <a:xfrm>
            <a:off x="323528" y="2204864"/>
            <a:ext cx="5328592" cy="4057650"/>
          </a:xfrm>
          <a:prstGeom prst="rect">
            <a:avLst/>
          </a:prstGeom>
        </p:spPr>
      </p:pic>
      <p:sp>
        <p:nvSpPr>
          <p:cNvPr id="5" name="4 - Ορθογώνιο"/>
          <p:cNvSpPr/>
          <p:nvPr/>
        </p:nvSpPr>
        <p:spPr>
          <a:xfrm>
            <a:off x="5940152" y="2420889"/>
            <a:ext cx="3203848" cy="3693319"/>
          </a:xfrm>
          <a:prstGeom prst="rect">
            <a:avLst/>
          </a:prstGeom>
        </p:spPr>
        <p:txBody>
          <a:bodyPr wrap="square">
            <a:spAutoFit/>
          </a:bodyPr>
          <a:lstStyle/>
          <a:p>
            <a:pPr algn="just"/>
            <a:r>
              <a:rPr lang="el-GR" dirty="0" smtClean="0"/>
              <a:t>Η </a:t>
            </a:r>
            <a:r>
              <a:rPr lang="el-GR" b="1" dirty="0" smtClean="0"/>
              <a:t>Γκιόνα</a:t>
            </a:r>
            <a:r>
              <a:rPr lang="el-GR" dirty="0" smtClean="0"/>
              <a:t> είναι το υψηλότερο βουνό της Στερεάς Ελλάδας, τοποθετημένο στην Φωκίδα ανάμεσα στον Παρνασσό και τα Βαρδούσια. Με υψηλότερη κορυφή την Πυραμίδα στα 2.510 μέτρα, η Γκιώνα είναι το υψηλότερο βουνό νότια του Ολύμπου και το πέμπτο συνολικά στην Ελλάδα. Στην αρχαιότητα ήταν γνωστή ως </a:t>
            </a:r>
            <a:r>
              <a:rPr lang="el-GR" dirty="0" err="1" smtClean="0"/>
              <a:t>Ασέληνον</a:t>
            </a:r>
            <a:r>
              <a:rPr lang="el-GR" dirty="0" smtClean="0"/>
              <a:t> όρος.</a:t>
            </a:r>
            <a:endParaRPr lang="el-GR" dirty="0"/>
          </a:p>
        </p:txBody>
      </p:sp>
    </p:spTree>
  </p:cSld>
  <p:clrMapOvr>
    <a:masterClrMapping/>
  </p:clrMapOvr>
  <p:transition advClick="0" advTm="8000">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771801" y="836712"/>
            <a:ext cx="3168352" cy="646331"/>
          </a:xfrm>
          <a:prstGeom prst="rect">
            <a:avLst/>
          </a:prstGeom>
        </p:spPr>
        <p:txBody>
          <a:bodyPr wrap="square">
            <a:spAutoFit/>
          </a:bodyPr>
          <a:lstStyle/>
          <a:p>
            <a:pPr algn="ctr"/>
            <a:r>
              <a:rPr lang="el-GR" sz="3600" b="1" dirty="0" smtClean="0">
                <a:solidFill>
                  <a:schemeClr val="tx2"/>
                </a:solidFill>
              </a:rPr>
              <a:t>ΓΡΑΜΜΟΣ</a:t>
            </a:r>
            <a:endParaRPr lang="el-GR" sz="3600" dirty="0">
              <a:solidFill>
                <a:schemeClr val="tx2"/>
              </a:solidFill>
            </a:endParaRPr>
          </a:p>
        </p:txBody>
      </p:sp>
      <p:pic>
        <p:nvPicPr>
          <p:cNvPr id="19458" name="Picture 2" descr="βουνά, ψηλότερα βουνά, ελλάδα, τοπ10, top10, φύση"/>
          <p:cNvPicPr>
            <a:picLocks noChangeAspect="1" noChangeArrowheads="1"/>
          </p:cNvPicPr>
          <p:nvPr/>
        </p:nvPicPr>
        <p:blipFill>
          <a:blip r:embed="rId2" cstate="print"/>
          <a:srcRect/>
          <a:stretch>
            <a:fillRect/>
          </a:stretch>
        </p:blipFill>
        <p:spPr bwMode="auto">
          <a:xfrm>
            <a:off x="323528" y="1556792"/>
            <a:ext cx="6096000" cy="4572000"/>
          </a:xfrm>
          <a:prstGeom prst="rect">
            <a:avLst/>
          </a:prstGeom>
          <a:noFill/>
        </p:spPr>
      </p:pic>
      <p:sp>
        <p:nvSpPr>
          <p:cNvPr id="4" name="3 - Ορθογώνιο"/>
          <p:cNvSpPr/>
          <p:nvPr/>
        </p:nvSpPr>
        <p:spPr>
          <a:xfrm>
            <a:off x="6516216" y="1916832"/>
            <a:ext cx="2304256" cy="3139321"/>
          </a:xfrm>
          <a:prstGeom prst="rect">
            <a:avLst/>
          </a:prstGeom>
        </p:spPr>
        <p:txBody>
          <a:bodyPr wrap="square">
            <a:spAutoFit/>
          </a:bodyPr>
          <a:lstStyle/>
          <a:p>
            <a:r>
              <a:rPr lang="el-GR" dirty="0" smtClean="0"/>
              <a:t>Ο </a:t>
            </a:r>
            <a:r>
              <a:rPr lang="el-GR" b="1" dirty="0" smtClean="0"/>
              <a:t>Γράμμος</a:t>
            </a:r>
            <a:r>
              <a:rPr lang="el-GR" dirty="0" smtClean="0"/>
              <a:t> είναι το τέταρτο υψηλότερο βουνό της Ελλάδας μετά τον Όλυμπο, τον Σόλικα και τον Βόρα, με την υψηλότερη κορυφή του να φτάνει σε υψόμετρο 2.520 μέτρα</a:t>
            </a:r>
            <a:endParaRPr lang="el-GR" dirty="0"/>
          </a:p>
        </p:txBody>
      </p:sp>
    </p:spTree>
  </p:cSld>
  <p:clrMapOvr>
    <a:masterClrMapping/>
  </p:clrMapOvr>
  <p:transition advClick="0" advTm="8000">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TotalTime>
  <Words>67</Words>
  <Application>Microsoft Office PowerPoint</Application>
  <PresentationFormat>Προβολή στην οθόνη (4:3)</PresentationFormat>
  <Paragraphs>38</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Calibri</vt:lpstr>
      <vt:lpstr>Constantia</vt:lpstr>
      <vt:lpstr>Wingdings 2</vt:lpstr>
      <vt:lpstr>Ροή</vt:lpstr>
      <vt:lpstr>Παρουσίαση του PowerPoint</vt:lpstr>
      <vt:lpstr> Η  ΒΑΡΔΟΥΣΙΑ</vt:lpstr>
      <vt:lpstr> Ο ΣΜΟΛΙΚΑΣ </vt:lpstr>
      <vt:lpstr>Παρουσίαση του PowerPoint</vt:lpstr>
      <vt:lpstr>ΑΘΑΜΑΝΙΚΑ ΟΡΗ </vt:lpstr>
      <vt:lpstr>ΠΑΡΝΑΣΣΟΣ</vt:lpstr>
      <vt:lpstr> ΤΥΜΦΗ</vt:lpstr>
      <vt:lpstr> ΓΚΙΟΝΑ </vt:lpstr>
      <vt:lpstr>Παρουσίαση του PowerPoint</vt:lpstr>
      <vt:lpstr> ΟΛΥΜΠΟΣ</vt:lpstr>
      <vt:lpstr>ΒΟΡΑΣ</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Μαθητής 4</dc:creator>
  <cp:lastModifiedBy>SaRKaR</cp:lastModifiedBy>
  <cp:revision>22</cp:revision>
  <dcterms:created xsi:type="dcterms:W3CDTF">2016-01-20T11:29:25Z</dcterms:created>
  <dcterms:modified xsi:type="dcterms:W3CDTF">2016-03-28T21:08:23Z</dcterms:modified>
</cp:coreProperties>
</file>