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8" r:id="rId4"/>
    <p:sldId id="260" r:id="rId5"/>
    <p:sldId id="262" r:id="rId6"/>
    <p:sldId id="263" r:id="rId7"/>
    <p:sldId id="264" r:id="rId8"/>
    <p:sldId id="265" r:id="rId9"/>
    <p:sldId id="267" r:id="rId10"/>
    <p:sldId id="268"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7BAC24-6E16-4F59-B86F-B178B57204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D59437D-ED80-42EB-ACE2-A49C7A4C6C11}" type="datetimeFigureOut">
              <a:rPr lang="el-GR" smtClean="0"/>
              <a:pPr/>
              <a:t>29/3/2016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D7BAC24-6E16-4F59-B86F-B178B5720424}"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59437D-ED80-42EB-ACE2-A49C7A4C6C11}" type="datetimeFigureOut">
              <a:rPr lang="el-GR" smtClean="0"/>
              <a:pPr/>
              <a:t>29/3/2016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7BAC24-6E16-4F59-B86F-B178B5720424}"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el.wikipedia.org/wiki/%CE%A4%CF%81%CE%B9%CF%87%CF%89%CE%BD%CE%AF%CE%B4%CE%B1"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1340768"/>
            <a:ext cx="7851648" cy="1828800"/>
          </a:xfrm>
        </p:spPr>
        <p:txBody>
          <a:bodyPr/>
          <a:lstStyle/>
          <a:p>
            <a:pPr algn="ctr"/>
            <a:r>
              <a:rPr lang="el-GR" dirty="0" smtClean="0"/>
              <a:t>Οι μεγαλύτερες λίμνες της Ελλάδος</a:t>
            </a:r>
            <a:endParaRPr lang="el-GR" dirty="0"/>
          </a:p>
        </p:txBody>
      </p:sp>
      <p:sp>
        <p:nvSpPr>
          <p:cNvPr id="3" name="2 - Υπότιτλος"/>
          <p:cNvSpPr>
            <a:spLocks noGrp="1"/>
          </p:cNvSpPr>
          <p:nvPr>
            <p:ph type="subTitle" idx="1"/>
          </p:nvPr>
        </p:nvSpPr>
        <p:spPr>
          <a:xfrm>
            <a:off x="395536" y="3169568"/>
            <a:ext cx="7998712" cy="1796008"/>
          </a:xfrm>
        </p:spPr>
        <p:txBody>
          <a:bodyPr>
            <a:normAutofit/>
          </a:bodyPr>
          <a:lstStyle/>
          <a:p>
            <a:pPr algn="l"/>
            <a:r>
              <a:rPr lang="el-GR" sz="2800" dirty="0" smtClean="0"/>
              <a:t>Ζωή</a:t>
            </a:r>
            <a:r>
              <a:rPr lang="en-US" sz="2800" dirty="0" smtClean="0"/>
              <a:t>-</a:t>
            </a:r>
            <a:r>
              <a:rPr lang="el-GR" sz="2800" dirty="0" smtClean="0"/>
              <a:t>Αντώνης </a:t>
            </a:r>
            <a:endParaRPr lang="el-GR" sz="2800" dirty="0"/>
          </a:p>
        </p:txBody>
      </p:sp>
      <p:pic>
        <p:nvPicPr>
          <p:cNvPr id="4" name="3 - Εικόνα" descr="Canoeing-Rafting destinations in Greece-index.jpg"/>
          <p:cNvPicPr>
            <a:picLocks noChangeAspect="1"/>
          </p:cNvPicPr>
          <p:nvPr/>
        </p:nvPicPr>
        <p:blipFill>
          <a:blip r:embed="rId2" cstate="print"/>
          <a:stretch>
            <a:fillRect/>
          </a:stretch>
        </p:blipFill>
        <p:spPr>
          <a:xfrm>
            <a:off x="3923928" y="3212976"/>
            <a:ext cx="4680520" cy="3456384"/>
          </a:xfrm>
          <a:prstGeom prst="rect">
            <a:avLst/>
          </a:prstGeom>
        </p:spPr>
      </p:pic>
      <p:sp>
        <p:nvSpPr>
          <p:cNvPr id="7" name="6 - TextBox"/>
          <p:cNvSpPr txBox="1"/>
          <p:nvPr/>
        </p:nvSpPr>
        <p:spPr>
          <a:xfrm flipH="1">
            <a:off x="323528" y="3846114"/>
            <a:ext cx="1512168" cy="523220"/>
          </a:xfrm>
          <a:prstGeom prst="rect">
            <a:avLst/>
          </a:prstGeom>
          <a:noFill/>
        </p:spPr>
        <p:txBody>
          <a:bodyPr wrap="square" rtlCol="0">
            <a:spAutoFit/>
          </a:bodyPr>
          <a:lstStyle/>
          <a:p>
            <a:r>
              <a:rPr lang="el-GR" sz="2800" dirty="0" smtClean="0"/>
              <a:t>Δ 1  τάξη</a:t>
            </a:r>
            <a:endParaRPr lang="el-GR" sz="2800" dirty="0"/>
          </a:p>
        </p:txBody>
      </p:sp>
      <p:sp>
        <p:nvSpPr>
          <p:cNvPr id="11" name="10 - TextBox"/>
          <p:cNvSpPr txBox="1"/>
          <p:nvPr/>
        </p:nvSpPr>
        <p:spPr>
          <a:xfrm>
            <a:off x="323528" y="4365104"/>
            <a:ext cx="3384376" cy="954107"/>
          </a:xfrm>
          <a:prstGeom prst="rect">
            <a:avLst/>
          </a:prstGeom>
          <a:noFill/>
        </p:spPr>
        <p:txBody>
          <a:bodyPr wrap="square" rtlCol="0">
            <a:spAutoFit/>
          </a:bodyPr>
          <a:lstStyle/>
          <a:p>
            <a:r>
              <a:rPr lang="el-GR" sz="2800" dirty="0" smtClean="0"/>
              <a:t>1</a:t>
            </a:r>
            <a:r>
              <a:rPr lang="el-GR" dirty="0" smtClean="0"/>
              <a:t>0</a:t>
            </a:r>
            <a:r>
              <a:rPr lang="el-GR" sz="2800" dirty="0" smtClean="0"/>
              <a:t> πειραματικό σχολείο Ρόδου</a:t>
            </a:r>
            <a:endParaRPr lang="el-GR" sz="2800" dirty="0"/>
          </a:p>
        </p:txBody>
      </p:sp>
      <p:sp>
        <p:nvSpPr>
          <p:cNvPr id="12" name="11 - TextBox"/>
          <p:cNvSpPr txBox="1"/>
          <p:nvPr/>
        </p:nvSpPr>
        <p:spPr>
          <a:xfrm>
            <a:off x="395536" y="6021288"/>
            <a:ext cx="2376264" cy="523220"/>
          </a:xfrm>
          <a:prstGeom prst="rect">
            <a:avLst/>
          </a:prstGeom>
          <a:noFill/>
        </p:spPr>
        <p:txBody>
          <a:bodyPr wrap="square" rtlCol="0">
            <a:spAutoFit/>
          </a:bodyPr>
          <a:lstStyle/>
          <a:p>
            <a:r>
              <a:rPr lang="el-GR" sz="2800" dirty="0" smtClean="0"/>
              <a:t>2015-2016</a:t>
            </a:r>
            <a:endParaRPr lang="el-GR" sz="2800" dirty="0"/>
          </a:p>
        </p:txBody>
      </p:sp>
      <p:sp>
        <p:nvSpPr>
          <p:cNvPr id="8" name="7 - TextBox"/>
          <p:cNvSpPr txBox="1"/>
          <p:nvPr/>
        </p:nvSpPr>
        <p:spPr>
          <a:xfrm>
            <a:off x="323528" y="5506528"/>
            <a:ext cx="3240360" cy="523220"/>
          </a:xfrm>
          <a:prstGeom prst="rect">
            <a:avLst/>
          </a:prstGeom>
          <a:noFill/>
        </p:spPr>
        <p:txBody>
          <a:bodyPr wrap="square" rtlCol="0">
            <a:spAutoFit/>
          </a:bodyPr>
          <a:lstStyle/>
          <a:p>
            <a:r>
              <a:rPr lang="el-GR" sz="2800" dirty="0" smtClean="0"/>
              <a:t>Πληροφορική</a:t>
            </a:r>
            <a:endParaRPr lang="el-GR" sz="2800" dirty="0"/>
          </a:p>
        </p:txBody>
      </p:sp>
    </p:spTree>
  </p:cSld>
  <p:clrMapOvr>
    <a:masterClrMapping/>
  </p:clrMapOvr>
  <p:transition advClick="0" advTm="8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
            </a:r>
            <a:br>
              <a:rPr lang="el-GR" b="1" dirty="0" smtClean="0"/>
            </a:br>
            <a:r>
              <a:rPr lang="el-GR" b="1" dirty="0" smtClean="0"/>
              <a:t>Λίμνη Τριχωνίδα</a:t>
            </a:r>
            <a:endParaRPr lang="el-GR" dirty="0"/>
          </a:p>
        </p:txBody>
      </p:sp>
      <p:sp>
        <p:nvSpPr>
          <p:cNvPr id="3" name="2 - Θέση περιεχομένου"/>
          <p:cNvSpPr>
            <a:spLocks noGrp="1"/>
          </p:cNvSpPr>
          <p:nvPr>
            <p:ph sz="half" idx="1"/>
          </p:nvPr>
        </p:nvSpPr>
        <p:spPr/>
        <p:txBody>
          <a:bodyPr>
            <a:noAutofit/>
          </a:bodyPr>
          <a:lstStyle/>
          <a:p>
            <a:r>
              <a:rPr lang="el-GR" sz="2000" dirty="0" smtClean="0"/>
              <a:t>Εδώ, περισσότερα από 140 είδη πουλιών – τα 30 από αυτά υπό εξαφάνιση – βρίσκουν καταφύγιο στους εκτενείς καλαμιώνες και στις παραλίμνιες εκτάσεις, ενώ στις αβαθείς παράκτιες περιοχές οι εντυπωσιακοί ασβεστούχοι βάλτοι αποτελούν βιότοπους με ιδιαίτερο επιστημονικό ενδιαφέρον. Αιωνόβια πλατάνια, ιτιές, πικροδάφνες, λυγαριές, ευκάλυπτοι αλλά και «εύφορες θάλασσες» από ελαιώνες και εσπεριδοειδή συνθέτουν τοπία εξαιρετικού φυσικού κάλλους.</a:t>
            </a:r>
            <a:endParaRPr lang="el-GR" sz="2000" dirty="0"/>
          </a:p>
        </p:txBody>
      </p:sp>
      <p:pic>
        <p:nvPicPr>
          <p:cNvPr id="5" name="4 - Θέση περιεχομένου" descr="Λίμνη Τριχωνίδα - Θέα από διαδρομή προς Ανάληψη_510.jpg"/>
          <p:cNvPicPr>
            <a:picLocks noGrp="1" noChangeAspect="1"/>
          </p:cNvPicPr>
          <p:nvPr>
            <p:ph sz="half" idx="2"/>
          </p:nvPr>
        </p:nvPicPr>
        <p:blipFill>
          <a:blip r:embed="rId2" cstate="print"/>
          <a:stretch>
            <a:fillRect/>
          </a:stretch>
        </p:blipFill>
        <p:spPr>
          <a:xfrm>
            <a:off x="4648200" y="2348880"/>
            <a:ext cx="4038600" cy="3168352"/>
          </a:xfrm>
        </p:spPr>
      </p:pic>
    </p:spTree>
  </p:cSld>
  <p:clrMapOvr>
    <a:masterClrMapping/>
  </p:clrMapOvr>
  <p:transition advClick="0" advTm="8000">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5400" dirty="0" smtClean="0"/>
              <a:t>ΕΥΧΑΡΙΣΤΟΥΜΕ ΓΙΑ ΤΗΝ ΠΡΟΣΟΧΗ ΣΑΣ</a:t>
            </a:r>
            <a:endParaRPr lang="el-GR" sz="5400" dirty="0"/>
          </a:p>
        </p:txBody>
      </p:sp>
      <p:sp>
        <p:nvSpPr>
          <p:cNvPr id="3" name="2 - Θέση κειμένου"/>
          <p:cNvSpPr>
            <a:spLocks noGrp="1"/>
          </p:cNvSpPr>
          <p:nvPr>
            <p:ph type="body" idx="1"/>
          </p:nvPr>
        </p:nvSpPr>
        <p:spPr/>
        <p:txBody>
          <a:bodyPr>
            <a:normAutofit/>
          </a:bodyPr>
          <a:lstStyle/>
          <a:p>
            <a:endParaRPr lang="el-GR" dirty="0">
              <a:solidFill>
                <a:schemeClr val="accent3">
                  <a:lumMod val="60000"/>
                  <a:lumOff val="40000"/>
                </a:schemeClr>
              </a:solidFill>
            </a:endParaRPr>
          </a:p>
        </p:txBody>
      </p:sp>
    </p:spTree>
  </p:cSld>
  <p:clrMapOvr>
    <a:masterClrMapping/>
  </p:clrMapOvr>
  <p:transition advClick="0" advTm="8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Λίμνη </a:t>
            </a:r>
            <a:r>
              <a:rPr lang="el-GR" dirty="0" err="1" smtClean="0"/>
              <a:t>Κερκίνη</a:t>
            </a:r>
            <a:endParaRPr lang="el-GR" dirty="0"/>
          </a:p>
        </p:txBody>
      </p:sp>
      <p:sp>
        <p:nvSpPr>
          <p:cNvPr id="3" name="2 - Θέση περιεχομένου"/>
          <p:cNvSpPr>
            <a:spLocks noGrp="1"/>
          </p:cNvSpPr>
          <p:nvPr>
            <p:ph sz="half" idx="1"/>
          </p:nvPr>
        </p:nvSpPr>
        <p:spPr/>
        <p:txBody>
          <a:bodyPr>
            <a:noAutofit/>
          </a:bodyPr>
          <a:lstStyle/>
          <a:p>
            <a:r>
              <a:rPr lang="el-GR" sz="2400" dirty="0" smtClean="0"/>
              <a:t>Σχηματίστηκε το 1932 με τη δημιουργία φράγματος στην περιοχή του </a:t>
            </a:r>
            <a:r>
              <a:rPr lang="el-GR" sz="2400" dirty="0" err="1" smtClean="0"/>
              <a:t>Λιθότοπου</a:t>
            </a:r>
            <a:r>
              <a:rPr lang="el-GR" sz="2400" dirty="0" smtClean="0"/>
              <a:t>, για να συγκρατεί τα νερά του ποταμού Στρυμόνα κι αργότερα χρησιμοποιήθηκε ως μέρος αποθήκευσης νερού για την </a:t>
            </a:r>
            <a:r>
              <a:rPr lang="el-GR" sz="2400" dirty="0" err="1" smtClean="0"/>
              <a:t>άρδρευση</a:t>
            </a:r>
            <a:r>
              <a:rPr lang="el-GR" sz="2400" dirty="0" smtClean="0"/>
              <a:t> της πεδιάδας του νομού. Βρίσκεται στο νομό Σερρών, 45 </a:t>
            </a:r>
            <a:r>
              <a:rPr lang="el-GR" sz="2400" dirty="0" err="1" smtClean="0"/>
              <a:t>χλμ</a:t>
            </a:r>
            <a:r>
              <a:rPr lang="en-US" sz="2400" dirty="0" smtClean="0"/>
              <a:t>.</a:t>
            </a:r>
            <a:endParaRPr lang="el-GR" sz="2400" dirty="0"/>
          </a:p>
        </p:txBody>
      </p:sp>
      <p:pic>
        <p:nvPicPr>
          <p:cNvPr id="7" name="6 - Θέση περιεχομένου" descr="Πολυφύτου.jpg"/>
          <p:cNvPicPr>
            <a:picLocks noGrp="1" noChangeAspect="1"/>
          </p:cNvPicPr>
          <p:nvPr>
            <p:ph sz="half" idx="2"/>
          </p:nvPr>
        </p:nvPicPr>
        <p:blipFill>
          <a:blip r:embed="rId2" cstate="print"/>
          <a:stretch>
            <a:fillRect/>
          </a:stretch>
        </p:blipFill>
        <p:spPr>
          <a:xfrm>
            <a:off x="4762500" y="2492896"/>
            <a:ext cx="4057972" cy="2911748"/>
          </a:xfrm>
        </p:spPr>
      </p:pic>
    </p:spTree>
  </p:cSld>
  <p:clrMapOvr>
    <a:masterClrMapping/>
  </p:clrMapOvr>
  <p:transition advClick="0" advTm="8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	Γαλάζια λίμνη </a:t>
            </a:r>
            <a:endParaRPr lang="el-GR" dirty="0"/>
          </a:p>
        </p:txBody>
      </p:sp>
      <p:sp>
        <p:nvSpPr>
          <p:cNvPr id="3" name="2 - Θέση περιεχομένου"/>
          <p:cNvSpPr>
            <a:spLocks noGrp="1"/>
          </p:cNvSpPr>
          <p:nvPr>
            <p:ph sz="half" idx="1"/>
          </p:nvPr>
        </p:nvSpPr>
        <p:spPr/>
        <p:txBody>
          <a:bodyPr>
            <a:noAutofit/>
          </a:bodyPr>
          <a:lstStyle/>
          <a:p>
            <a:r>
              <a:rPr lang="el-GR" sz="2000" dirty="0" smtClean="0"/>
              <a:t>Σε μια διαδρομή συνολικά τριών χιλιομέτρων στο </a:t>
            </a:r>
            <a:r>
              <a:rPr lang="el-GR" sz="2000" dirty="0" err="1" smtClean="0"/>
              <a:t>Πολυλίμνιο</a:t>
            </a:r>
            <a:r>
              <a:rPr lang="el-GR" sz="2000" dirty="0" smtClean="0"/>
              <a:t> υπάρχουν 15 διαδοχικές λίμνες με ομολογουμένως «παράξενα» ονόματα όπως </a:t>
            </a:r>
            <a:r>
              <a:rPr lang="el-GR" sz="2000" dirty="0" err="1" smtClean="0"/>
              <a:t>Kαδούλα</a:t>
            </a:r>
            <a:r>
              <a:rPr lang="el-GR" sz="2000" dirty="0" smtClean="0"/>
              <a:t>, </a:t>
            </a:r>
            <a:r>
              <a:rPr lang="el-GR" sz="2000" dirty="0" err="1" smtClean="0"/>
              <a:t>Μαυρολίμνα</a:t>
            </a:r>
            <a:r>
              <a:rPr lang="el-GR" sz="2000" dirty="0" smtClean="0"/>
              <a:t>, του Τυχερού, του Ιταλού, του Πανάγου, της Σταθούλας, αλλά και έναν  καταρράκτη, της Κάδης, που ρίχνει τα νερά του από ύψος 25 μέτρων μετατρέποντας το τοπίο αυτομάτως σε εξωτικό!</a:t>
            </a:r>
            <a:endParaRPr lang="el-GR" sz="2000" dirty="0"/>
          </a:p>
        </p:txBody>
      </p:sp>
      <p:pic>
        <p:nvPicPr>
          <p:cNvPr id="6" name="5 - Θέση περιεχομένου" descr="polulimnio-13.jpg"/>
          <p:cNvPicPr>
            <a:picLocks noGrp="1" noChangeAspect="1"/>
          </p:cNvPicPr>
          <p:nvPr>
            <p:ph sz="half" idx="2"/>
          </p:nvPr>
        </p:nvPicPr>
        <p:blipFill>
          <a:blip r:embed="rId2" cstate="print"/>
          <a:stretch>
            <a:fillRect/>
          </a:stretch>
        </p:blipFill>
        <p:spPr>
          <a:xfrm>
            <a:off x="5148064" y="2564904"/>
            <a:ext cx="3604964" cy="2804304"/>
          </a:xfrm>
        </p:spPr>
      </p:pic>
    </p:spTree>
  </p:cSld>
  <p:clrMapOvr>
    <a:masterClrMapping/>
  </p:clrMapOvr>
  <p:transition advClick="0" advTm="8000">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692696"/>
            <a:ext cx="8229600" cy="1143000"/>
          </a:xfrm>
        </p:spPr>
        <p:txBody>
          <a:bodyPr/>
          <a:lstStyle/>
          <a:p>
            <a:pPr algn="ctr"/>
            <a:r>
              <a:rPr lang="el-GR" dirty="0" smtClean="0"/>
              <a:t>Λίμνη Λυσιμαχεία</a:t>
            </a:r>
            <a:endParaRPr lang="el-GR" dirty="0"/>
          </a:p>
        </p:txBody>
      </p:sp>
      <p:sp>
        <p:nvSpPr>
          <p:cNvPr id="3" name="2 - Θέση περιεχομένου"/>
          <p:cNvSpPr>
            <a:spLocks noGrp="1"/>
          </p:cNvSpPr>
          <p:nvPr>
            <p:ph sz="half" idx="1"/>
          </p:nvPr>
        </p:nvSpPr>
        <p:spPr/>
        <p:txBody>
          <a:bodyPr>
            <a:normAutofit fontScale="92500" lnSpcReduction="20000"/>
          </a:bodyPr>
          <a:lstStyle/>
          <a:p>
            <a:r>
              <a:rPr lang="el-GR" dirty="0" smtClean="0">
                <a:latin typeface="+mj-lt"/>
              </a:rPr>
              <a:t>Η Λυσιμαχεία είναι λίμνη νοτίως της πόλης του Αγρινίου με επιφάνεια 13,2 τετραγωνικά χιλιόμετρα, περίμετρο 17 περίπου χιλιόμετρα και μέγιστο βάθος μόλις 9 μέτρα. Ακριβώς δίπλα της στα ανατολικά βρίσκεται η άλλη λίμνη του μεγάλου Αιτωλικού Πεδίου </a:t>
            </a:r>
            <a:r>
              <a:rPr lang="el-GR" dirty="0" smtClean="0">
                <a:latin typeface="+mj-lt"/>
              </a:rPr>
              <a:t>η </a:t>
            </a:r>
            <a:r>
              <a:rPr lang="el-GR" dirty="0" smtClean="0">
                <a:latin typeface="+mj-lt"/>
                <a:hlinkClick r:id="rId2" tooltip="Τριχωνίδα"/>
              </a:rPr>
              <a:t>Τριχωνίδα</a:t>
            </a:r>
            <a:r>
              <a:rPr lang="el-GR" dirty="0" smtClean="0">
                <a:latin typeface="+mj-lt"/>
              </a:rPr>
              <a:t>, με την οποία αποτελεί ενιαίο οικοσύστημα.</a:t>
            </a:r>
            <a:endParaRPr lang="el-GR" dirty="0">
              <a:latin typeface="+mj-lt"/>
            </a:endParaRPr>
          </a:p>
        </p:txBody>
      </p:sp>
      <p:pic>
        <p:nvPicPr>
          <p:cNvPr id="5" name="4 - Θέση περιεχομένου" descr="Lake_Arta_Greece_5.JPG"/>
          <p:cNvPicPr>
            <a:picLocks noGrp="1" noChangeAspect="1"/>
          </p:cNvPicPr>
          <p:nvPr>
            <p:ph sz="half" idx="2"/>
          </p:nvPr>
        </p:nvPicPr>
        <p:blipFill>
          <a:blip r:embed="rId3" cstate="print"/>
          <a:stretch>
            <a:fillRect/>
          </a:stretch>
        </p:blipFill>
        <p:spPr>
          <a:xfrm>
            <a:off x="5076056" y="2564904"/>
            <a:ext cx="3399536" cy="2808312"/>
          </a:xfrm>
        </p:spPr>
      </p:pic>
    </p:spTree>
  </p:cSld>
  <p:clrMapOvr>
    <a:masterClrMapping/>
  </p:clrMapOvr>
  <p:transition advClick="0" advTm="8000">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Λίμνη Κρεμαστών</a:t>
            </a:r>
            <a:endParaRPr lang="el-GR" dirty="0"/>
          </a:p>
        </p:txBody>
      </p:sp>
      <p:sp>
        <p:nvSpPr>
          <p:cNvPr id="5" name="4 - Θέση περιεχομένου"/>
          <p:cNvSpPr>
            <a:spLocks noGrp="1"/>
          </p:cNvSpPr>
          <p:nvPr>
            <p:ph sz="half" idx="1"/>
          </p:nvPr>
        </p:nvSpPr>
        <p:spPr/>
        <p:txBody>
          <a:bodyPr>
            <a:noAutofit/>
          </a:bodyPr>
          <a:lstStyle/>
          <a:p>
            <a:r>
              <a:rPr lang="el-GR" sz="2000" dirty="0" smtClean="0">
                <a:latin typeface="+mj-lt"/>
              </a:rPr>
              <a:t>Πρόκειται για τη </a:t>
            </a:r>
            <a:r>
              <a:rPr lang="el-GR" sz="2000" dirty="0" smtClean="0">
                <a:latin typeface="+mj-lt"/>
              </a:rPr>
              <a:t>μεγαλύτερη τεχνητή </a:t>
            </a:r>
            <a:r>
              <a:rPr lang="el-GR" sz="2000" dirty="0" smtClean="0">
                <a:latin typeface="+mj-lt"/>
              </a:rPr>
              <a:t>λίμνη στην Ελλάδα με χωρητικότητα  4.700.000.000 κυβικά μέτρα. Είναι γνωστή ως «λίμνη Παύλου Μπακογιάννη» και βρίσκεται ανάμεσα στους νομούς Αιτωλοακαρνανίας και Ευρυτανίας. Δημιουργήθηκε από το φράγμα των Κρεμαστών, που είναι το «μεγαλύτερο </a:t>
            </a:r>
            <a:r>
              <a:rPr lang="el-GR" sz="2000" dirty="0" err="1" smtClean="0">
                <a:latin typeface="+mj-lt"/>
              </a:rPr>
              <a:t>γαιόφραγμα</a:t>
            </a:r>
            <a:r>
              <a:rPr lang="el-GR" sz="2000" dirty="0" smtClean="0">
                <a:latin typeface="+mj-lt"/>
              </a:rPr>
              <a:t> της Ευρώπης».</a:t>
            </a:r>
            <a:endParaRPr lang="el-GR" sz="2000" dirty="0">
              <a:latin typeface="+mj-lt"/>
            </a:endParaRPr>
          </a:p>
        </p:txBody>
      </p:sp>
      <p:pic>
        <p:nvPicPr>
          <p:cNvPr id="7" name="6 - Θέση περιεχομένου" descr="limnh_kremastwn.jpg"/>
          <p:cNvPicPr>
            <a:picLocks noGrp="1" noChangeAspect="1"/>
          </p:cNvPicPr>
          <p:nvPr>
            <p:ph sz="half" idx="2"/>
          </p:nvPr>
        </p:nvPicPr>
        <p:blipFill>
          <a:blip r:embed="rId2" cstate="print"/>
          <a:stretch>
            <a:fillRect/>
          </a:stretch>
        </p:blipFill>
        <p:spPr>
          <a:xfrm>
            <a:off x="4648200" y="1985699"/>
            <a:ext cx="4038600" cy="4304239"/>
          </a:xfrm>
        </p:spPr>
      </p:pic>
    </p:spTree>
  </p:cSld>
  <p:clrMapOvr>
    <a:masterClrMapping/>
  </p:clrMapOvr>
  <p:transition advClick="0" advTm="8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Λίμνη Δόξα</a:t>
            </a:r>
            <a:endParaRPr lang="el-GR" dirty="0"/>
          </a:p>
        </p:txBody>
      </p:sp>
      <p:sp>
        <p:nvSpPr>
          <p:cNvPr id="5" name="4 - Θέση περιεχομένου"/>
          <p:cNvSpPr>
            <a:spLocks noGrp="1"/>
          </p:cNvSpPr>
          <p:nvPr>
            <p:ph sz="half" idx="1"/>
          </p:nvPr>
        </p:nvSpPr>
        <p:spPr/>
        <p:txBody>
          <a:bodyPr>
            <a:noAutofit/>
          </a:bodyPr>
          <a:lstStyle/>
          <a:p>
            <a:r>
              <a:rPr lang="el-GR" sz="2000" dirty="0" smtClean="0">
                <a:latin typeface="+mj-lt"/>
              </a:rPr>
              <a:t>Πρόκειται για τεχνητή λίμνη που βρίσκεται στον </a:t>
            </a:r>
            <a:r>
              <a:rPr lang="el-GR" sz="2000" dirty="0" err="1" smtClean="0">
                <a:latin typeface="+mj-lt"/>
              </a:rPr>
              <a:t>Φενεό</a:t>
            </a:r>
            <a:r>
              <a:rPr lang="el-GR" sz="2000" dirty="0" smtClean="0">
                <a:latin typeface="+mj-lt"/>
              </a:rPr>
              <a:t> Κορινθίας. Περιβάλλεται από πλαγιές γεμάτες έλατα και βελανιδιές. Σε μια στενή λωρίδα γης, μέσα στη λίμνη, βρίσκεται το εκκλησάκι του Αγίου Φανουρίου. Παλιότερα στη θέση αυτή βρισκόταν το μοναστήρι του Αγίου Γεωργίου που μεταφέρθηκε στα ορεινά της λίμνης μετά τις πλημμύρες. Χρειάζονται προμήθειες καθώς δεν υπάρχουν τουριστικές υποδομές.</a:t>
            </a:r>
            <a:endParaRPr lang="el-GR" sz="2000" dirty="0">
              <a:latin typeface="+mj-lt"/>
            </a:endParaRPr>
          </a:p>
        </p:txBody>
      </p:sp>
      <p:pic>
        <p:nvPicPr>
          <p:cNvPr id="8" name="7 - Θέση περιεχομένου" descr="limnh_doksa.jpg"/>
          <p:cNvPicPr>
            <a:picLocks noGrp="1" noChangeAspect="1"/>
          </p:cNvPicPr>
          <p:nvPr>
            <p:ph sz="half" idx="2"/>
          </p:nvPr>
        </p:nvPicPr>
        <p:blipFill>
          <a:blip r:embed="rId2" cstate="print"/>
          <a:stretch>
            <a:fillRect/>
          </a:stretch>
        </p:blipFill>
        <p:spPr>
          <a:xfrm>
            <a:off x="4648200" y="2621998"/>
            <a:ext cx="4038600" cy="3031642"/>
          </a:xfrm>
        </p:spPr>
      </p:pic>
    </p:spTree>
  </p:cSld>
  <p:clrMapOvr>
    <a:masterClrMapping/>
  </p:clrMapOvr>
  <p:transition advClick="0" advTm="800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Λίμνη Παμβώτιδα</a:t>
            </a:r>
            <a:endParaRPr lang="el-GR" dirty="0"/>
          </a:p>
        </p:txBody>
      </p:sp>
      <p:sp>
        <p:nvSpPr>
          <p:cNvPr id="5" name="4 - Θέση περιεχομένου"/>
          <p:cNvSpPr>
            <a:spLocks noGrp="1"/>
          </p:cNvSpPr>
          <p:nvPr>
            <p:ph sz="half" idx="1"/>
          </p:nvPr>
        </p:nvSpPr>
        <p:spPr/>
        <p:txBody>
          <a:bodyPr>
            <a:noAutofit/>
          </a:bodyPr>
          <a:lstStyle/>
          <a:p>
            <a:r>
              <a:rPr lang="el-GR" sz="2000" dirty="0" smtClean="0">
                <a:latin typeface="+mj-lt"/>
              </a:rPr>
              <a:t>Η λίμνη των Ιωαννίνων έχει γίνει γνωστή και για τους θρύλους της Κυρά-</a:t>
            </a:r>
            <a:r>
              <a:rPr lang="el-GR" sz="2000" dirty="0" err="1" smtClean="0">
                <a:latin typeface="+mj-lt"/>
              </a:rPr>
              <a:t>Φροσύνης </a:t>
            </a:r>
            <a:r>
              <a:rPr lang="el-GR" sz="2000" dirty="0" smtClean="0">
                <a:latin typeface="+mj-lt"/>
              </a:rPr>
              <a:t>και του </a:t>
            </a:r>
            <a:r>
              <a:rPr lang="el-GR" sz="2000" dirty="0" err="1" smtClean="0">
                <a:latin typeface="+mj-lt"/>
              </a:rPr>
              <a:t>Ντουραχάν</a:t>
            </a:r>
            <a:r>
              <a:rPr lang="el-GR" sz="2000" dirty="0" smtClean="0">
                <a:latin typeface="+mj-lt"/>
              </a:rPr>
              <a:t>. Στη λίμνη υπάρχουν 64 είδη και υποείδη υδροβίων και υγρόφιλων φυτών, πάνω από 30 είδη (υδρόβιων και παρυδάτιων) πτηνών καθώς επίσης και το σπάνιο είδος θηλαστικού </a:t>
            </a:r>
            <a:r>
              <a:rPr lang="el-GR" sz="2000" dirty="0" err="1" smtClean="0">
                <a:latin typeface="+mj-lt"/>
              </a:rPr>
              <a:t>βίδρα</a:t>
            </a:r>
            <a:r>
              <a:rPr lang="el-GR" sz="2000" dirty="0" smtClean="0">
                <a:latin typeface="+mj-lt"/>
              </a:rPr>
              <a:t>. Σημαντικό αξιοθέατο είναι και το νησάκι της Παμβώτιδας που </a:t>
            </a:r>
            <a:r>
              <a:rPr lang="el-GR" sz="2000" dirty="0" err="1" smtClean="0">
                <a:latin typeface="+mj-lt"/>
              </a:rPr>
              <a:t>είναιτο</a:t>
            </a:r>
            <a:r>
              <a:rPr lang="el-GR" sz="2000" dirty="0" smtClean="0">
                <a:latin typeface="+mj-lt"/>
              </a:rPr>
              <a:t> μόνο κατοικημένο νησί λίμνης στην Ελλάδα.</a:t>
            </a:r>
            <a:endParaRPr lang="el-GR" sz="2000" dirty="0">
              <a:latin typeface="+mj-lt"/>
            </a:endParaRPr>
          </a:p>
        </p:txBody>
      </p:sp>
      <p:pic>
        <p:nvPicPr>
          <p:cNvPr id="7" name="6 - Θέση περιεχομένου" descr="pamvotida.jpg"/>
          <p:cNvPicPr>
            <a:picLocks noGrp="1" noChangeAspect="1"/>
          </p:cNvPicPr>
          <p:nvPr>
            <p:ph sz="half" idx="2"/>
          </p:nvPr>
        </p:nvPicPr>
        <p:blipFill>
          <a:blip r:embed="rId2" cstate="print"/>
          <a:stretch>
            <a:fillRect/>
          </a:stretch>
        </p:blipFill>
        <p:spPr>
          <a:xfrm>
            <a:off x="4648200" y="2623344"/>
            <a:ext cx="4038600" cy="3028950"/>
          </a:xfrm>
        </p:spPr>
      </p:pic>
    </p:spTree>
  </p:cSld>
  <p:clrMapOvr>
    <a:masterClrMapping/>
  </p:clrMapOvr>
  <p:transition advClick="0" advTm="800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Λίμνη Λάδωνα</a:t>
            </a:r>
            <a:endParaRPr lang="el-GR" dirty="0"/>
          </a:p>
        </p:txBody>
      </p:sp>
      <p:sp>
        <p:nvSpPr>
          <p:cNvPr id="5" name="4 - Θέση περιεχομένου"/>
          <p:cNvSpPr>
            <a:spLocks noGrp="1"/>
          </p:cNvSpPr>
          <p:nvPr>
            <p:ph sz="half" idx="1"/>
          </p:nvPr>
        </p:nvSpPr>
        <p:spPr/>
        <p:txBody>
          <a:bodyPr>
            <a:noAutofit/>
          </a:bodyPr>
          <a:lstStyle/>
          <a:p>
            <a:r>
              <a:rPr lang="el-GR" sz="1800" dirty="0" smtClean="0"/>
              <a:t>Οι τεχνητές λίμνες αρχικά είναι άχαρα έργα, πληγές στη Γη, αναγκαία όμως για την </a:t>
            </a:r>
            <a:r>
              <a:rPr lang="el-GR" sz="1800" dirty="0" err="1" smtClean="0"/>
              <a:t>άρδρευση</a:t>
            </a:r>
            <a:r>
              <a:rPr lang="el-GR" sz="1800" dirty="0" smtClean="0"/>
              <a:t> και την ηλεκτρική ενέργεια, που μεταμορφώθηκαν, με την πλήρωσή τους από νερό, σε πόλους έλξης των τουριστών, προσφέροντας το διαφορετικό στις εκδρομικές και περιβαλλοντικές αναζητήσεις. Οι τεχνητές αυτές λίμνες, που δημιουργήθηκαν από τα διαφόρων σκοπών φράγματα, αποτελούν από άποψη επιστημονική υγροβιότοπους, αλλά ο </a:t>
            </a:r>
            <a:r>
              <a:rPr lang="el-GR" sz="1800" dirty="0" err="1" smtClean="0"/>
              <a:t>χαραχτηρισμός</a:t>
            </a:r>
            <a:r>
              <a:rPr lang="el-GR" sz="1800" dirty="0" smtClean="0"/>
              <a:t> αυτός δεν σημαίνει ότι αποτελούν και οικοσυστήματα υψηλής αξίας. </a:t>
            </a:r>
            <a:endParaRPr lang="el-GR" sz="1800" dirty="0"/>
          </a:p>
        </p:txBody>
      </p:sp>
      <p:pic>
        <p:nvPicPr>
          <p:cNvPr id="7" name="6 - Θέση περιεχομένου" descr="tn_Λίμνη των πηγών Αώου 1.jpg"/>
          <p:cNvPicPr>
            <a:picLocks noGrp="1" noChangeAspect="1"/>
          </p:cNvPicPr>
          <p:nvPr>
            <p:ph sz="half" idx="2"/>
          </p:nvPr>
        </p:nvPicPr>
        <p:blipFill>
          <a:blip r:embed="rId2" cstate="print"/>
          <a:stretch>
            <a:fillRect/>
          </a:stretch>
        </p:blipFill>
        <p:spPr>
          <a:xfrm>
            <a:off x="4857750" y="2413794"/>
            <a:ext cx="3619500" cy="3448050"/>
          </a:xfrm>
        </p:spPr>
      </p:pic>
    </p:spTree>
  </p:cSld>
  <p:clrMapOvr>
    <a:masterClrMapping/>
  </p:clrMapOvr>
  <p:transition advClick="0" advTm="8000">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Λίμνη Πλαστήρα</a:t>
            </a:r>
            <a:endParaRPr lang="el-GR" dirty="0"/>
          </a:p>
        </p:txBody>
      </p:sp>
      <p:sp>
        <p:nvSpPr>
          <p:cNvPr id="5" name="4 - Θέση περιεχομένου"/>
          <p:cNvSpPr>
            <a:spLocks noGrp="1"/>
          </p:cNvSpPr>
          <p:nvPr>
            <p:ph sz="half" idx="1"/>
          </p:nvPr>
        </p:nvSpPr>
        <p:spPr/>
        <p:txBody>
          <a:bodyPr>
            <a:normAutofit fontScale="55000" lnSpcReduction="20000"/>
          </a:bodyPr>
          <a:lstStyle/>
          <a:p>
            <a:r>
              <a:rPr lang="el-GR" sz="3200" dirty="0" smtClean="0">
                <a:latin typeface="+mj-lt"/>
              </a:rPr>
              <a:t>Το φράγμα είναι μία εντυπωσιακή τσιμεντένια κατασκευή που παρομοιάζεται με τόξο. Είναι ένα όμορφο σημείο για να κάνετε μια στάση και να αγναντέψετε τη λίμνη. Στη μία μεριά της γέφυρας έχουν στηθεί όμορφα μικρά μαγαζάκια με πάγκους όπου μπορείτε να βρείτε όμορφα σουβενίρ και ντόπια προϊόντα. Λίγο πιο κάτω στη θέση </a:t>
            </a:r>
            <a:r>
              <a:rPr lang="el-GR" sz="3200" dirty="0" err="1" smtClean="0">
                <a:latin typeface="+mj-lt"/>
              </a:rPr>
              <a:t>Μούχα</a:t>
            </a:r>
            <a:r>
              <a:rPr lang="el-GR" sz="3200" dirty="0" smtClean="0">
                <a:latin typeface="+mj-lt"/>
              </a:rPr>
              <a:t> μπορείτε να δείτε τα φιόρδ της λίμνης και το απέναντι νησάκι </a:t>
            </a:r>
            <a:r>
              <a:rPr lang="el-GR" sz="3200" dirty="0" err="1" smtClean="0">
                <a:latin typeface="+mj-lt"/>
              </a:rPr>
              <a:t>Νιάγκα</a:t>
            </a:r>
            <a:r>
              <a:rPr lang="el-GR" sz="3200" dirty="0" smtClean="0">
                <a:latin typeface="+mj-lt"/>
              </a:rPr>
              <a:t>. Αν θελήσουμε να ολοκληρώσουμε τη διαδρομή μας επισκεπτόμαστε και τα όμορφα χωριά Καστανιά, Λαμπερό, Άγιο Αθανάσιο και Μοσχάτο</a:t>
            </a:r>
            <a:r>
              <a:rPr lang="el-GR" dirty="0" smtClean="0"/>
              <a:t>.</a:t>
            </a:r>
            <a:endParaRPr lang="el-GR" dirty="0"/>
          </a:p>
        </p:txBody>
      </p:sp>
      <p:pic>
        <p:nvPicPr>
          <p:cNvPr id="9" name="8 - Θέση περιεχομένου" descr="Limni-Plastira2.jpg"/>
          <p:cNvPicPr>
            <a:picLocks noGrp="1" noChangeAspect="1"/>
          </p:cNvPicPr>
          <p:nvPr>
            <p:ph sz="half" idx="2"/>
          </p:nvPr>
        </p:nvPicPr>
        <p:blipFill>
          <a:blip r:embed="rId2" cstate="print"/>
          <a:stretch>
            <a:fillRect/>
          </a:stretch>
        </p:blipFill>
        <p:spPr>
          <a:xfrm>
            <a:off x="4648200" y="2276872"/>
            <a:ext cx="4038600" cy="3150832"/>
          </a:xfrm>
        </p:spPr>
      </p:pic>
    </p:spTree>
  </p:cSld>
  <p:clrMapOvr>
    <a:masterClrMapping/>
  </p:clrMapOvr>
  <p:transition advClick="0" advTm="8000">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TotalTime>
  <Words>348</Words>
  <Application>Microsoft Office PowerPoint</Application>
  <PresentationFormat>Προβολή στην οθόνη (4:3)</PresentationFormat>
  <Paragraphs>25</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Calibri</vt:lpstr>
      <vt:lpstr>Constantia</vt:lpstr>
      <vt:lpstr>Wingdings 2</vt:lpstr>
      <vt:lpstr>Ροή</vt:lpstr>
      <vt:lpstr>Οι μεγαλύτερες λίμνες της Ελλάδος</vt:lpstr>
      <vt:lpstr>Λίμνη Κερκίνη</vt:lpstr>
      <vt:lpstr> Γαλάζια λίμνη </vt:lpstr>
      <vt:lpstr>Λίμνη Λυσιμαχεία</vt:lpstr>
      <vt:lpstr>Λίμνη Κρεμαστών</vt:lpstr>
      <vt:lpstr>Λίμνη Δόξα</vt:lpstr>
      <vt:lpstr>Λίμνη Παμβώτιδα</vt:lpstr>
      <vt:lpstr>Λίμνη Λάδωνα</vt:lpstr>
      <vt:lpstr>Λίμνη Πλαστήρα</vt:lpstr>
      <vt:lpstr> Λίμνη Τριχωνίδα</vt:lpstr>
      <vt:lpstr>ΕΥΧΑΡΙΣΤΟΥΜΕ ΓΙΑ ΤΗΝ ΠΡΟΣΟΧΗ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Της μεγαλύτερες λίμνες της Ελλάδος</dc:title>
  <dc:creator>Μαθητής 2</dc:creator>
  <cp:lastModifiedBy>SaRKaR</cp:lastModifiedBy>
  <cp:revision>25</cp:revision>
  <dcterms:created xsi:type="dcterms:W3CDTF">2016-01-20T11:28:43Z</dcterms:created>
  <dcterms:modified xsi:type="dcterms:W3CDTF">2016-03-28T21:35:44Z</dcterms:modified>
</cp:coreProperties>
</file>