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5" r:id="rId6"/>
    <p:sldId id="260" r:id="rId7"/>
    <p:sldId id="261" r:id="rId8"/>
    <p:sldId id="262" r:id="rId9"/>
    <p:sldId id="263" r:id="rId10"/>
    <p:sldId id="264"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9" autoAdjust="0"/>
    <p:restoredTop sz="94660"/>
  </p:normalViewPr>
  <p:slideViewPr>
    <p:cSldViewPr>
      <p:cViewPr varScale="1">
        <p:scale>
          <a:sx n="70" d="100"/>
          <a:sy n="70" d="100"/>
        </p:scale>
        <p:origin x="150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099F707-261E-46A8-A136-B2D28B37B7A4}" type="datetimeFigureOut">
              <a:rPr lang="el-GR" smtClean="0"/>
              <a:pPr/>
              <a:t>29/3/2016</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BFD0A193-4FBB-4972-9964-7F6919BE435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099F707-261E-46A8-A136-B2D28B37B7A4}" type="datetimeFigureOut">
              <a:rPr lang="el-GR" smtClean="0"/>
              <a:pPr/>
              <a:t>29/3/2016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099F707-261E-46A8-A136-B2D28B37B7A4}" type="datetimeFigureOut">
              <a:rPr lang="el-GR" smtClean="0"/>
              <a:pPr/>
              <a:t>29/3/2016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099F707-261E-46A8-A136-B2D28B37B7A4}" type="datetimeFigureOut">
              <a:rPr lang="el-GR" smtClean="0"/>
              <a:pPr/>
              <a:t>29/3/2016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099F707-261E-46A8-A136-B2D28B37B7A4}" type="datetimeFigureOut">
              <a:rPr lang="el-GR" smtClean="0"/>
              <a:pPr/>
              <a:t>29/3/2016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099F707-261E-46A8-A136-B2D28B37B7A4}" type="datetimeFigureOut">
              <a:rPr lang="el-GR" smtClean="0"/>
              <a:pPr/>
              <a:t>29/3/2016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099F707-261E-46A8-A136-B2D28B37B7A4}" type="datetimeFigureOut">
              <a:rPr lang="el-GR" smtClean="0"/>
              <a:pPr/>
              <a:t>29/3/2016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E099F707-261E-46A8-A136-B2D28B37B7A4}" type="datetimeFigureOut">
              <a:rPr lang="el-GR" smtClean="0"/>
              <a:pPr/>
              <a:t>29/3/2016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E099F707-261E-46A8-A136-B2D28B37B7A4}" type="datetimeFigureOut">
              <a:rPr lang="el-GR" smtClean="0"/>
              <a:pPr/>
              <a:t>29/3/2016</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E099F707-261E-46A8-A136-B2D28B37B7A4}" type="datetimeFigureOut">
              <a:rPr lang="el-GR" smtClean="0"/>
              <a:pPr/>
              <a:t>29/3/2016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FD0A193-4FBB-4972-9964-7F6919BE435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099F707-261E-46A8-A136-B2D28B37B7A4}" type="datetimeFigureOut">
              <a:rPr lang="el-GR" smtClean="0"/>
              <a:pPr/>
              <a:t>29/3/2016</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BFD0A193-4FBB-4972-9964-7F6919BE4357}"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99F707-261E-46A8-A136-B2D28B37B7A4}" type="datetimeFigureOut">
              <a:rPr lang="el-GR" smtClean="0"/>
              <a:pPr/>
              <a:t>29/3/2016</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D0A193-4FBB-4972-9964-7F6919BE435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l.wikipedia.org/wiki/%CE%9C%CE%AF%CE%BD%CF%89%CE%B1%CF%82" TargetMode="External"/><Relationship Id="rId7" Type="http://schemas.openxmlformats.org/officeDocument/2006/relationships/image" Target="../media/image4.jpeg"/><Relationship Id="rId2" Type="http://schemas.openxmlformats.org/officeDocument/2006/relationships/hyperlink" Target="https://el.wikipedia.org/wiki/%CE%95%CF%83%CF%80%CE%B5%CF%81%CE%AF%CE%B4%CE%B5%CF%82" TargetMode="External"/><Relationship Id="rId1" Type="http://schemas.openxmlformats.org/officeDocument/2006/relationships/slideLayout" Target="../slideLayouts/slideLayout5.xml"/><Relationship Id="rId6" Type="http://schemas.openxmlformats.org/officeDocument/2006/relationships/hyperlink" Target="https://el.wikipedia.org/w/index.php?title=%CE%8A%CE%B4%CE%B1&amp;action=edit&amp;redlink=1" TargetMode="External"/><Relationship Id="rId5" Type="http://schemas.openxmlformats.org/officeDocument/2006/relationships/hyperlink" Target="https://el.wikipedia.org/wiki/%CE%86%CE%BC%CE%BC%CF%89%CE%BD" TargetMode="External"/><Relationship Id="rId4" Type="http://schemas.openxmlformats.org/officeDocument/2006/relationships/hyperlink" Target="https://el.wikipedia.org/wiki/%CE%94%CE%AF%CE%B1%CF%82_(%CE%BC%CF%85%CE%B8%CE%BF%CE%BB%CE%BF%CE%B3%CE%AF%CE%B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1916832"/>
            <a:ext cx="8492480" cy="1470025"/>
          </a:xfrm>
        </p:spPr>
        <p:txBody>
          <a:bodyPr/>
          <a:lstStyle/>
          <a:p>
            <a:r>
              <a:rPr lang="el-GR" dirty="0" smtClean="0"/>
              <a:t>Η Κρήτη</a:t>
            </a:r>
            <a:endParaRPr lang="el-GR" dirty="0"/>
          </a:p>
        </p:txBody>
      </p:sp>
      <p:sp>
        <p:nvSpPr>
          <p:cNvPr id="3" name="2 - Υπότιτλος"/>
          <p:cNvSpPr>
            <a:spLocks noGrp="1"/>
          </p:cNvSpPr>
          <p:nvPr>
            <p:ph type="subTitle" idx="1"/>
          </p:nvPr>
        </p:nvSpPr>
        <p:spPr/>
        <p:txBody>
          <a:bodyPr/>
          <a:lstStyle/>
          <a:p>
            <a:endParaRPr lang="el-GR" dirty="0" smtClean="0"/>
          </a:p>
          <a:p>
            <a:endParaRPr lang="el-GR" dirty="0"/>
          </a:p>
        </p:txBody>
      </p:sp>
      <p:pic>
        <p:nvPicPr>
          <p:cNvPr id="9" name="8 - Εικόνα" descr="kritaki3.jpg"/>
          <p:cNvPicPr>
            <a:picLocks noChangeAspect="1"/>
          </p:cNvPicPr>
          <p:nvPr/>
        </p:nvPicPr>
        <p:blipFill>
          <a:blip r:embed="rId2" cstate="print"/>
          <a:stretch>
            <a:fillRect/>
          </a:stretch>
        </p:blipFill>
        <p:spPr>
          <a:xfrm>
            <a:off x="827584" y="908720"/>
            <a:ext cx="5210944" cy="3919339"/>
          </a:xfrm>
          <a:prstGeom prst="rect">
            <a:avLst/>
          </a:prstGeom>
        </p:spPr>
      </p:pic>
      <p:sp>
        <p:nvSpPr>
          <p:cNvPr id="6" name="5 - TextBox"/>
          <p:cNvSpPr txBox="1"/>
          <p:nvPr/>
        </p:nvSpPr>
        <p:spPr>
          <a:xfrm>
            <a:off x="6180954" y="3596691"/>
            <a:ext cx="2448272" cy="1754326"/>
          </a:xfrm>
          <a:prstGeom prst="rect">
            <a:avLst/>
          </a:prstGeom>
          <a:noFill/>
        </p:spPr>
        <p:txBody>
          <a:bodyPr wrap="square" rtlCol="0">
            <a:spAutoFit/>
          </a:bodyPr>
          <a:lstStyle/>
          <a:p>
            <a:r>
              <a:rPr lang="el-GR" dirty="0" err="1" smtClean="0"/>
              <a:t>Μαριάντζελα</a:t>
            </a:r>
            <a:endParaRPr lang="el-GR" dirty="0" smtClean="0"/>
          </a:p>
          <a:p>
            <a:r>
              <a:rPr lang="el-GR" dirty="0" smtClean="0"/>
              <a:t>Μάθημα Πληροφορικής</a:t>
            </a:r>
            <a:endParaRPr lang="el-GR" dirty="0" smtClean="0"/>
          </a:p>
          <a:p>
            <a:r>
              <a:rPr lang="el-GR" dirty="0" err="1" smtClean="0"/>
              <a:t>Ταξη</a:t>
            </a:r>
            <a:r>
              <a:rPr lang="el-GR" dirty="0" smtClean="0"/>
              <a:t> Δ’ </a:t>
            </a:r>
            <a:endParaRPr lang="el-GR" dirty="0" smtClean="0"/>
          </a:p>
          <a:p>
            <a:r>
              <a:rPr lang="el-GR" dirty="0" smtClean="0"/>
              <a:t>2015-</a:t>
            </a:r>
            <a:r>
              <a:rPr lang="el-GR" dirty="0" smtClean="0"/>
              <a:t>2016 </a:t>
            </a:r>
            <a:endParaRPr lang="el-GR" dirty="0" smtClean="0"/>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a:t>
            </a:r>
            <a:r>
              <a:rPr lang="el-GR" dirty="0" smtClean="0"/>
              <a:t>Κρήτη</a:t>
            </a:r>
            <a:endParaRPr lang="el-GR" dirty="0"/>
          </a:p>
        </p:txBody>
      </p:sp>
      <p:sp>
        <p:nvSpPr>
          <p:cNvPr id="3" name="2 - Θέση κειμένου"/>
          <p:cNvSpPr>
            <a:spLocks noGrp="1"/>
          </p:cNvSpPr>
          <p:nvPr>
            <p:ph type="body" idx="1"/>
          </p:nvPr>
        </p:nvSpPr>
        <p:spPr/>
        <p:txBody>
          <a:bodyPr/>
          <a:lstStyle/>
          <a:p>
            <a:endParaRPr lang="el-GR"/>
          </a:p>
        </p:txBody>
      </p:sp>
      <p:sp>
        <p:nvSpPr>
          <p:cNvPr id="4" name="3 - Θέση κειμένου"/>
          <p:cNvSpPr>
            <a:spLocks noGrp="1"/>
          </p:cNvSpPr>
          <p:nvPr>
            <p:ph type="body" sz="half" idx="3"/>
          </p:nvPr>
        </p:nvSpPr>
        <p:spPr/>
        <p:txBody>
          <a:bodyPr/>
          <a:lstStyle/>
          <a:p>
            <a:endParaRPr lang="el-GR"/>
          </a:p>
        </p:txBody>
      </p:sp>
      <p:sp>
        <p:nvSpPr>
          <p:cNvPr id="6" name="5 - Θέση περιεχομένου"/>
          <p:cNvSpPr>
            <a:spLocks noGrp="1"/>
          </p:cNvSpPr>
          <p:nvPr>
            <p:ph sz="quarter" idx="4"/>
          </p:nvPr>
        </p:nvSpPr>
        <p:spPr>
          <a:xfrm>
            <a:off x="4644008" y="1412776"/>
            <a:ext cx="4041775" cy="3941763"/>
          </a:xfrm>
        </p:spPr>
        <p:txBody>
          <a:bodyPr>
            <a:normAutofit fontScale="70000" lnSpcReduction="20000"/>
          </a:bodyPr>
          <a:lstStyle/>
          <a:p>
            <a:r>
              <a:rPr lang="el-GR" b="1" dirty="0" smtClean="0">
                <a:solidFill>
                  <a:srgbClr val="252525"/>
                </a:solidFill>
                <a:latin typeface="Arial"/>
              </a:rPr>
              <a:t>Η προέλευση της λέξης Κρήτη δεν έχει καθορισθεί με βεβαιότητα. Υπάρχουν διάφορες αντικρουόμενες ετυμολογίες, κατά τις οποίες μία από τις </a:t>
            </a:r>
            <a:r>
              <a:rPr lang="el-GR" b="1" dirty="0" smtClean="0">
                <a:solidFill>
                  <a:srgbClr val="0B0080"/>
                </a:solidFill>
                <a:latin typeface="Arial"/>
                <a:hlinkClick r:id="rId2" tooltip="Εσπερίδες"/>
              </a:rPr>
              <a:t>Εσπερίδες</a:t>
            </a:r>
            <a:r>
              <a:rPr lang="el-GR" b="1" dirty="0" smtClean="0">
                <a:solidFill>
                  <a:srgbClr val="252525"/>
                </a:solidFill>
                <a:latin typeface="Arial"/>
              </a:rPr>
              <a:t> ονομαζόταν Κρήτη, όπως Κρήτη ονομαζόταν και η σύζυγος του βασιλιά </a:t>
            </a:r>
            <a:r>
              <a:rPr lang="el-GR" b="1" dirty="0" smtClean="0">
                <a:solidFill>
                  <a:srgbClr val="0B0080"/>
                </a:solidFill>
                <a:latin typeface="Arial"/>
                <a:hlinkClick r:id="rId3" tooltip="Μίνωας"/>
              </a:rPr>
              <a:t>Μίνωα</a:t>
            </a:r>
            <a:r>
              <a:rPr lang="el-GR" b="1" dirty="0" smtClean="0">
                <a:solidFill>
                  <a:srgbClr val="252525"/>
                </a:solidFill>
                <a:latin typeface="Arial"/>
              </a:rPr>
              <a:t>, καθώς και μία από τις νύμφες που παντρεύτηκε ο </a:t>
            </a:r>
            <a:r>
              <a:rPr lang="el-GR" b="1" dirty="0" smtClean="0">
                <a:solidFill>
                  <a:srgbClr val="0B0080"/>
                </a:solidFill>
                <a:latin typeface="Arial"/>
                <a:hlinkClick r:id="rId4" tooltip="Δίας (μυθολογία)"/>
              </a:rPr>
              <a:t>Δίας</a:t>
            </a:r>
            <a:r>
              <a:rPr lang="el-GR" b="1" dirty="0" smtClean="0">
                <a:solidFill>
                  <a:srgbClr val="252525"/>
                </a:solidFill>
                <a:latin typeface="Arial"/>
              </a:rPr>
              <a:t> </a:t>
            </a:r>
            <a:r>
              <a:rPr lang="el-GR" b="1" dirty="0" smtClean="0">
                <a:solidFill>
                  <a:srgbClr val="0B0080"/>
                </a:solidFill>
                <a:latin typeface="Arial"/>
                <a:hlinkClick r:id="rId5" tooltip="Άμμων"/>
              </a:rPr>
              <a:t>Άμμων</a:t>
            </a:r>
            <a:r>
              <a:rPr lang="el-GR" b="1" dirty="0" smtClean="0">
                <a:solidFill>
                  <a:srgbClr val="252525"/>
                </a:solidFill>
                <a:latin typeface="Arial"/>
              </a:rPr>
              <a:t>. Επίσης, ο </a:t>
            </a:r>
            <a:r>
              <a:rPr lang="el-GR" b="1" dirty="0" err="1" smtClean="0">
                <a:solidFill>
                  <a:srgbClr val="252525"/>
                </a:solidFill>
                <a:latin typeface="Arial"/>
              </a:rPr>
              <a:t>Κρης</a:t>
            </a:r>
            <a:r>
              <a:rPr lang="el-GR" b="1" dirty="0" smtClean="0">
                <a:solidFill>
                  <a:srgbClr val="252525"/>
                </a:solidFill>
                <a:latin typeface="Arial"/>
              </a:rPr>
              <a:t>, γιος του Δία και της νύμφης </a:t>
            </a:r>
            <a:r>
              <a:rPr lang="el-GR" b="1" dirty="0" err="1" smtClean="0">
                <a:solidFill>
                  <a:srgbClr val="A55858"/>
                </a:solidFill>
                <a:latin typeface="Arial"/>
                <a:hlinkClick r:id="rId6" tooltip="Ίδα (δεν έχει γραφτεί ακόμα)"/>
              </a:rPr>
              <a:t>Ίδας</a:t>
            </a:r>
            <a:r>
              <a:rPr lang="el-GR" b="1" dirty="0" smtClean="0">
                <a:solidFill>
                  <a:srgbClr val="252525"/>
                </a:solidFill>
                <a:latin typeface="Arial"/>
              </a:rPr>
              <a:t> θεωρείται να έχει δώσει το όνομα του στην Κρήτη, ειδικά αφού το υψηλότερο βουνό του νησιού φέρει το όνομα της μητέρας </a:t>
            </a:r>
            <a:r>
              <a:rPr lang="el-GR" b="1" smtClean="0">
                <a:solidFill>
                  <a:srgbClr val="252525"/>
                </a:solidFill>
                <a:latin typeface="Arial"/>
              </a:rPr>
              <a:t>του.</a:t>
            </a:r>
            <a:endParaRPr lang="el-GR" b="1" dirty="0" smtClean="0">
              <a:solidFill>
                <a:srgbClr val="252525"/>
              </a:solidFill>
              <a:latin typeface="Arial"/>
            </a:endParaRPr>
          </a:p>
        </p:txBody>
      </p:sp>
      <p:pic>
        <p:nvPicPr>
          <p:cNvPr id="14" name="13 - Θέση περιεχομένου" descr="kritaki4.jpg"/>
          <p:cNvPicPr>
            <a:picLocks noGrp="1" noChangeAspect="1"/>
          </p:cNvPicPr>
          <p:nvPr>
            <p:ph sz="quarter" idx="2"/>
          </p:nvPr>
        </p:nvPicPr>
        <p:blipFill>
          <a:blip r:embed="rId7" cstate="print"/>
          <a:stretch>
            <a:fillRect/>
          </a:stretch>
        </p:blipFill>
        <p:spPr>
          <a:xfrm>
            <a:off x="457200" y="1484784"/>
            <a:ext cx="4040188" cy="3672408"/>
          </a:xfrm>
        </p:spPr>
      </p:pic>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331640" y="332656"/>
            <a:ext cx="7056784" cy="6247864"/>
          </a:xfrm>
          <a:prstGeom prst="rect">
            <a:avLst/>
          </a:prstGeom>
          <a:noFill/>
        </p:spPr>
        <p:txBody>
          <a:bodyPr wrap="square" rtlCol="0">
            <a:spAutoFit/>
          </a:bodyPr>
          <a:lstStyle/>
          <a:p>
            <a:pPr algn="ctr"/>
            <a:r>
              <a:rPr lang="el-GR" sz="8000" dirty="0" smtClean="0"/>
              <a:t>ΣΑΣ ΕΥΧΑΡΙΣΤΩ ΓΙΑ ΤΗΝ ΠΡΟΣΟΧΗ ΣΑΣ</a:t>
            </a:r>
            <a:endParaRPr lang="el-GR" sz="8000"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2"/>
          </p:nvPr>
        </p:nvSpPr>
        <p:spPr/>
        <p:txBody>
          <a:bodyPr>
            <a:noAutofit/>
          </a:bodyPr>
          <a:lstStyle/>
          <a:p>
            <a:r>
              <a:rPr lang="el-GR" sz="2400" b="1" dirty="0" smtClean="0">
                <a:solidFill>
                  <a:schemeClr val="bg1"/>
                </a:solidFill>
                <a:latin typeface="Arial"/>
              </a:rPr>
              <a:t>Η Κρήτη είναι το μεγαλύτερο και πολυπληθέστερο νησί της Ελλάδας και το πέμπτο σε έκταση μεγαλύτερο της Μεσογείου, μετά τη Σικελία, τη Σαρδηνία, την Κύπρο και την Κορσική.</a:t>
            </a:r>
            <a:endParaRPr lang="el-GR" sz="2400" b="1" dirty="0">
              <a:solidFill>
                <a:schemeClr val="bg1"/>
              </a:solidFill>
            </a:endParaRPr>
          </a:p>
        </p:txBody>
      </p:sp>
      <p:sp>
        <p:nvSpPr>
          <p:cNvPr id="4" name="3 - Τίτλος"/>
          <p:cNvSpPr>
            <a:spLocks noGrp="1"/>
          </p:cNvSpPr>
          <p:nvPr>
            <p:ph type="title"/>
          </p:nvPr>
        </p:nvSpPr>
        <p:spPr/>
        <p:txBody>
          <a:bodyPr/>
          <a:lstStyle/>
          <a:p>
            <a:pPr algn="ctr"/>
            <a:r>
              <a:rPr lang="el-GR" dirty="0" smtClean="0"/>
              <a:t>Η </a:t>
            </a:r>
            <a:r>
              <a:rPr lang="el-GR" dirty="0" smtClean="0"/>
              <a:t>Κρήτη</a:t>
            </a:r>
            <a:endParaRPr lang="el-GR" dirty="0"/>
          </a:p>
        </p:txBody>
      </p:sp>
      <p:pic>
        <p:nvPicPr>
          <p:cNvPr id="7" name="6 - Θέση περιεχομένου" descr="kritaki6.jpg"/>
          <p:cNvPicPr>
            <a:picLocks noGrp="1" noChangeAspect="1"/>
          </p:cNvPicPr>
          <p:nvPr>
            <p:ph sz="half" idx="1"/>
          </p:nvPr>
        </p:nvPicPr>
        <p:blipFill>
          <a:blip r:embed="rId2" cstate="print"/>
          <a:stretch>
            <a:fillRect/>
          </a:stretch>
        </p:blipFill>
        <p:spPr>
          <a:xfrm>
            <a:off x="457200" y="1772816"/>
            <a:ext cx="4038600" cy="3744416"/>
          </a:xfrm>
        </p:spPr>
      </p:pic>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chemeClr val="tx1"/>
                </a:solidFill>
              </a:rPr>
              <a:t>Η </a:t>
            </a:r>
            <a:r>
              <a:rPr lang="el-GR" dirty="0" smtClean="0">
                <a:solidFill>
                  <a:schemeClr val="tx1"/>
                </a:solidFill>
              </a:rPr>
              <a:t>Κρήτη</a:t>
            </a:r>
            <a:endParaRPr lang="el-GR" dirty="0">
              <a:solidFill>
                <a:schemeClr val="tx1"/>
              </a:solidFill>
            </a:endParaRPr>
          </a:p>
        </p:txBody>
      </p:sp>
      <p:sp>
        <p:nvSpPr>
          <p:cNvPr id="3" name="2 - Θέση κειμένου"/>
          <p:cNvSpPr>
            <a:spLocks noGrp="1"/>
          </p:cNvSpPr>
          <p:nvPr>
            <p:ph type="body" idx="1"/>
          </p:nvPr>
        </p:nvSpPr>
        <p:spPr/>
        <p:txBody>
          <a:bodyPr/>
          <a:lstStyle/>
          <a:p>
            <a:endParaRPr lang="el-GR" dirty="0"/>
          </a:p>
        </p:txBody>
      </p:sp>
      <p:sp>
        <p:nvSpPr>
          <p:cNvPr id="4" name="3 - Θέση κειμένου"/>
          <p:cNvSpPr>
            <a:spLocks noGrp="1"/>
          </p:cNvSpPr>
          <p:nvPr>
            <p:ph type="body" sz="half" idx="3"/>
          </p:nvPr>
        </p:nvSpPr>
        <p:spPr/>
        <p:txBody>
          <a:bodyPr/>
          <a:lstStyle/>
          <a:p>
            <a:endParaRPr lang="el-GR" dirty="0"/>
          </a:p>
        </p:txBody>
      </p:sp>
      <p:pic>
        <p:nvPicPr>
          <p:cNvPr id="7" name="6 - Θέση περιεχομένου" descr="kritaki4.jpg"/>
          <p:cNvPicPr>
            <a:picLocks noGrp="1" noChangeAspect="1"/>
          </p:cNvPicPr>
          <p:nvPr>
            <p:ph sz="quarter" idx="2"/>
          </p:nvPr>
        </p:nvPicPr>
        <p:blipFill>
          <a:blip r:embed="rId2" cstate="print"/>
          <a:stretch>
            <a:fillRect/>
          </a:stretch>
        </p:blipFill>
        <p:spPr>
          <a:xfrm>
            <a:off x="395536" y="1484784"/>
            <a:ext cx="4184204" cy="4791076"/>
          </a:xfrm>
        </p:spPr>
      </p:pic>
      <p:sp>
        <p:nvSpPr>
          <p:cNvPr id="6" name="5 - Θέση περιεχομένου"/>
          <p:cNvSpPr>
            <a:spLocks noGrp="1"/>
          </p:cNvSpPr>
          <p:nvPr>
            <p:ph sz="quarter" idx="4"/>
          </p:nvPr>
        </p:nvSpPr>
        <p:spPr/>
        <p:txBody>
          <a:bodyPr>
            <a:noAutofit/>
          </a:bodyPr>
          <a:lstStyle/>
          <a:p>
            <a:r>
              <a:rPr lang="el-GR" dirty="0" smtClean="0">
                <a:latin typeface="Arial"/>
              </a:rPr>
              <a:t>Η Κρήτη είναι το μεγαλύτερο νησί στην Ελλάδα και το δεύτερο μεγαλύτερο της ανατολικής Μεσογείου μετά την Κύπρο. Βρίσκεται στο νότιο άκρο του Αιγαίου πελάγους και καλύπτει μια περιοχή 8.336 km</a:t>
            </a:r>
            <a:r>
              <a:rPr lang="el-GR" baseline="30000" dirty="0" smtClean="0">
                <a:latin typeface="Arial"/>
              </a:rPr>
              <a:t>2</a:t>
            </a:r>
            <a:r>
              <a:rPr lang="el-GR" dirty="0" smtClean="0">
                <a:latin typeface="Arial"/>
              </a:rPr>
              <a:t>.. </a:t>
            </a:r>
            <a:endParaRPr lang="el-GR" sz="6600"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kritaki12.jpg"/>
          <p:cNvPicPr>
            <a:picLocks noGrp="1" noChangeAspect="1"/>
          </p:cNvPicPr>
          <p:nvPr>
            <p:ph sz="half" idx="1"/>
          </p:nvPr>
        </p:nvPicPr>
        <p:blipFill>
          <a:blip r:embed="rId2" cstate="print"/>
          <a:stretch>
            <a:fillRect/>
          </a:stretch>
        </p:blipFill>
        <p:spPr>
          <a:xfrm>
            <a:off x="457200" y="1412776"/>
            <a:ext cx="4038600" cy="4608511"/>
          </a:xfrm>
        </p:spPr>
      </p:pic>
      <p:sp>
        <p:nvSpPr>
          <p:cNvPr id="3" name="2 - Θέση περιεχομένου"/>
          <p:cNvSpPr>
            <a:spLocks noGrp="1"/>
          </p:cNvSpPr>
          <p:nvPr>
            <p:ph sz="half" idx="2"/>
          </p:nvPr>
        </p:nvSpPr>
        <p:spPr/>
        <p:txBody>
          <a:bodyPr>
            <a:normAutofit fontScale="70000" lnSpcReduction="20000"/>
          </a:bodyPr>
          <a:lstStyle/>
          <a:p>
            <a:r>
              <a:rPr lang="el-GR" dirty="0" smtClean="0">
                <a:solidFill>
                  <a:schemeClr val="bg1">
                    <a:lumMod val="95000"/>
                    <a:lumOff val="5000"/>
                  </a:schemeClr>
                </a:solidFill>
                <a:latin typeface="Arial"/>
              </a:rPr>
              <a:t>Το νησί είναι εξαιρετικά ορεινό με τρεις κύριες οροσειρές, τα Λευκά Όρη (2454 μ.), την Ίδη (Ψηλορείτης) (2454 μ.) και τη Δίκτη(</a:t>
            </a:r>
            <a:r>
              <a:rPr lang="el-GR" dirty="0" err="1" smtClean="0">
                <a:solidFill>
                  <a:schemeClr val="bg1">
                    <a:lumMod val="95000"/>
                    <a:lumOff val="5000"/>
                  </a:schemeClr>
                </a:solidFill>
                <a:latin typeface="Arial"/>
              </a:rPr>
              <a:t>Λασιθιώτικα</a:t>
            </a:r>
            <a:r>
              <a:rPr lang="el-GR" dirty="0" smtClean="0">
                <a:solidFill>
                  <a:schemeClr val="bg1">
                    <a:lumMod val="95000"/>
                    <a:lumOff val="5000"/>
                  </a:schemeClr>
                </a:solidFill>
                <a:latin typeface="Arial"/>
              </a:rPr>
              <a:t> Όρη) (2148 μ.) που το </a:t>
            </a:r>
            <a:r>
              <a:rPr lang="el-GR" dirty="0" err="1" smtClean="0">
                <a:solidFill>
                  <a:schemeClr val="bg1">
                    <a:lumMod val="95000"/>
                    <a:lumOff val="5000"/>
                  </a:schemeClr>
                </a:solidFill>
                <a:latin typeface="Arial"/>
              </a:rPr>
              <a:t>διασχίζoυν</a:t>
            </a:r>
            <a:r>
              <a:rPr lang="el-GR" dirty="0" smtClean="0">
                <a:solidFill>
                  <a:schemeClr val="bg1">
                    <a:lumMod val="95000"/>
                    <a:lumOff val="5000"/>
                  </a:schemeClr>
                </a:solidFill>
                <a:latin typeface="Arial"/>
              </a:rPr>
              <a:t> κατά σειρά από τη δύση ως την ανατολή. Επιπλέον ορεινοί όγκοι είναι αυτοί της </a:t>
            </a:r>
            <a:r>
              <a:rPr lang="el-GR" dirty="0" err="1" smtClean="0">
                <a:solidFill>
                  <a:schemeClr val="bg1">
                    <a:lumMod val="95000"/>
                    <a:lumOff val="5000"/>
                  </a:schemeClr>
                </a:solidFill>
                <a:latin typeface="Arial"/>
              </a:rPr>
              <a:t>Θρυπτής</a:t>
            </a:r>
            <a:r>
              <a:rPr lang="el-GR" dirty="0" smtClean="0">
                <a:solidFill>
                  <a:schemeClr val="bg1">
                    <a:lumMod val="95000"/>
                    <a:lumOff val="5000"/>
                  </a:schemeClr>
                </a:solidFill>
                <a:latin typeface="Arial"/>
              </a:rPr>
              <a:t> (1476 μ) στα ανατολικά και τα </a:t>
            </a:r>
            <a:r>
              <a:rPr lang="el-GR" dirty="0" err="1" smtClean="0">
                <a:solidFill>
                  <a:schemeClr val="bg1">
                    <a:lumMod val="95000"/>
                    <a:lumOff val="5000"/>
                  </a:schemeClr>
                </a:solidFill>
                <a:latin typeface="Arial"/>
              </a:rPr>
              <a:t>Αστερούσια</a:t>
            </a:r>
            <a:r>
              <a:rPr lang="el-GR" dirty="0" smtClean="0">
                <a:solidFill>
                  <a:schemeClr val="bg1">
                    <a:lumMod val="95000"/>
                    <a:lumOff val="5000"/>
                  </a:schemeClr>
                </a:solidFill>
                <a:latin typeface="Arial"/>
              </a:rPr>
              <a:t> Όρη (1231 μ.) στα νότια. Σ' αυτά τα βουνά οφείλεται η ύπαρξη εύφορων οροπεδίων, όπως ο Ομαλός στα Λευκά Όρη, </a:t>
            </a:r>
            <a:endParaRPr lang="el-GR" dirty="0">
              <a:solidFill>
                <a:schemeClr val="bg1">
                  <a:lumMod val="95000"/>
                  <a:lumOff val="5000"/>
                </a:schemeClr>
              </a:solidFill>
            </a:endParaRPr>
          </a:p>
        </p:txBody>
      </p:sp>
      <p:sp>
        <p:nvSpPr>
          <p:cNvPr id="4" name="3 - Τίτλος"/>
          <p:cNvSpPr>
            <a:spLocks noGrp="1"/>
          </p:cNvSpPr>
          <p:nvPr>
            <p:ph type="title"/>
          </p:nvPr>
        </p:nvSpPr>
        <p:spPr/>
        <p:txBody>
          <a:bodyPr/>
          <a:lstStyle/>
          <a:p>
            <a:pPr algn="ctr"/>
            <a:r>
              <a:rPr lang="el-GR" dirty="0" smtClean="0"/>
              <a:t>Η </a:t>
            </a:r>
            <a:r>
              <a:rPr lang="el-GR" dirty="0" smtClean="0"/>
              <a:t>Κρήτη</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12-121929elafonisi.jpg"/>
          <p:cNvPicPr>
            <a:picLocks noGrp="1" noChangeAspect="1"/>
          </p:cNvPicPr>
          <p:nvPr>
            <p:ph sz="half" idx="1"/>
          </p:nvPr>
        </p:nvPicPr>
        <p:blipFill>
          <a:blip r:embed="rId2" cstate="print"/>
          <a:stretch>
            <a:fillRect/>
          </a:stretch>
        </p:blipFill>
        <p:spPr>
          <a:xfrm>
            <a:off x="457200" y="1484784"/>
            <a:ext cx="4038600" cy="4536504"/>
          </a:xfrm>
        </p:spPr>
      </p:pic>
      <p:sp>
        <p:nvSpPr>
          <p:cNvPr id="3" name="2 - Θέση περιεχομένου"/>
          <p:cNvSpPr>
            <a:spLocks noGrp="1"/>
          </p:cNvSpPr>
          <p:nvPr>
            <p:ph sz="half" idx="2"/>
          </p:nvPr>
        </p:nvSpPr>
        <p:spPr>
          <a:xfrm>
            <a:off x="4648200" y="1481328"/>
            <a:ext cx="4495800" cy="4827992"/>
          </a:xfrm>
        </p:spPr>
        <p:txBody>
          <a:bodyPr>
            <a:normAutofit fontScale="25000" lnSpcReduction="20000"/>
          </a:bodyPr>
          <a:lstStyle/>
          <a:p>
            <a:r>
              <a:rPr lang="el-GR" sz="9600" dirty="0" smtClean="0">
                <a:solidFill>
                  <a:srgbClr val="252525"/>
                </a:solidFill>
                <a:latin typeface="Arial"/>
              </a:rPr>
              <a:t>Καθ' όλη τη διάρκεια της κλασικής περιόδου</a:t>
            </a:r>
            <a:r>
              <a:rPr lang="el-GR" sz="8000" dirty="0" smtClean="0">
                <a:solidFill>
                  <a:srgbClr val="252525"/>
                </a:solidFill>
                <a:latin typeface="Arial"/>
              </a:rPr>
              <a:t> </a:t>
            </a:r>
            <a:r>
              <a:rPr lang="el-GR" sz="9600" dirty="0" smtClean="0">
                <a:solidFill>
                  <a:srgbClr val="252525"/>
                </a:solidFill>
                <a:latin typeface="Arial"/>
              </a:rPr>
              <a:t>και ενώ στην ηπειρωτική Ελλάδα οι πόλεις εμπλέκονται σε αλλεπάλληλους πολέμους και προστριβές, οι πόλεις της Κρήτης θα παραμείνουν αμέτοχες, ακόμα και στις δυο μεγάλες συρράξεις της εποχής ,τους  </a:t>
            </a:r>
            <a:r>
              <a:rPr lang="el-GR" sz="9600" dirty="0" smtClean="0">
                <a:solidFill>
                  <a:srgbClr val="252525"/>
                </a:solidFill>
                <a:latin typeface="Arial"/>
              </a:rPr>
              <a:t>Περσικούς </a:t>
            </a:r>
            <a:r>
              <a:rPr lang="el-GR" sz="9600" dirty="0">
                <a:solidFill>
                  <a:srgbClr val="252525"/>
                </a:solidFill>
                <a:latin typeface="Arial"/>
              </a:rPr>
              <a:t>Πολέμους και τον Πελοποννησιακό Πόλεμο</a:t>
            </a:r>
            <a:endParaRPr lang="el-GR" sz="9600" dirty="0">
              <a:solidFill>
                <a:srgbClr val="252525"/>
              </a:solidFill>
              <a:latin typeface="Arial"/>
            </a:endParaRPr>
          </a:p>
        </p:txBody>
      </p:sp>
      <p:sp>
        <p:nvSpPr>
          <p:cNvPr id="4" name="3 - Τίτλος"/>
          <p:cNvSpPr>
            <a:spLocks noGrp="1"/>
          </p:cNvSpPr>
          <p:nvPr>
            <p:ph type="title"/>
          </p:nvPr>
        </p:nvSpPr>
        <p:spPr/>
        <p:txBody>
          <a:bodyPr/>
          <a:lstStyle/>
          <a:p>
            <a:pPr algn="ctr"/>
            <a:r>
              <a:rPr lang="el-GR" dirty="0" smtClean="0"/>
              <a:t>Η </a:t>
            </a:r>
            <a:r>
              <a:rPr lang="el-GR" dirty="0" smtClean="0"/>
              <a:t>Κρήτη</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Κρήτη</a:t>
            </a:r>
            <a:endParaRPr lang="el-GR" dirty="0"/>
          </a:p>
        </p:txBody>
      </p:sp>
      <p:sp>
        <p:nvSpPr>
          <p:cNvPr id="3" name="2 - Θέση κειμένου"/>
          <p:cNvSpPr>
            <a:spLocks noGrp="1"/>
          </p:cNvSpPr>
          <p:nvPr>
            <p:ph type="body" idx="1"/>
          </p:nvPr>
        </p:nvSpPr>
        <p:spPr/>
        <p:txBody>
          <a:bodyPr/>
          <a:lstStyle/>
          <a:p>
            <a:endParaRPr lang="el-GR"/>
          </a:p>
        </p:txBody>
      </p:sp>
      <p:sp>
        <p:nvSpPr>
          <p:cNvPr id="4" name="3 - Θέση κειμένου"/>
          <p:cNvSpPr>
            <a:spLocks noGrp="1"/>
          </p:cNvSpPr>
          <p:nvPr>
            <p:ph type="body" sz="half" idx="3"/>
          </p:nvPr>
        </p:nvSpPr>
        <p:spPr/>
        <p:txBody>
          <a:bodyPr/>
          <a:lstStyle/>
          <a:p>
            <a:endParaRPr lang="el-GR"/>
          </a:p>
        </p:txBody>
      </p:sp>
      <p:pic>
        <p:nvPicPr>
          <p:cNvPr id="7" name="6 - Θέση περιεχομένου" descr="kritaki9.jpg"/>
          <p:cNvPicPr>
            <a:picLocks noGrp="1" noChangeAspect="1"/>
          </p:cNvPicPr>
          <p:nvPr>
            <p:ph sz="quarter" idx="2"/>
          </p:nvPr>
        </p:nvPicPr>
        <p:blipFill>
          <a:blip r:embed="rId2" cstate="print"/>
          <a:stretch>
            <a:fillRect/>
          </a:stretch>
        </p:blipFill>
        <p:spPr>
          <a:xfrm>
            <a:off x="457200" y="1412776"/>
            <a:ext cx="4040188" cy="4752527"/>
          </a:xfrm>
        </p:spPr>
      </p:pic>
      <p:sp>
        <p:nvSpPr>
          <p:cNvPr id="6" name="5 - Θέση περιεχομένου"/>
          <p:cNvSpPr>
            <a:spLocks noGrp="1"/>
          </p:cNvSpPr>
          <p:nvPr>
            <p:ph sz="quarter" idx="4"/>
          </p:nvPr>
        </p:nvSpPr>
        <p:spPr/>
        <p:txBody>
          <a:bodyPr>
            <a:normAutofit fontScale="85000" lnSpcReduction="20000"/>
          </a:bodyPr>
          <a:lstStyle/>
          <a:p>
            <a:r>
              <a:rPr lang="el-GR" b="1" dirty="0" smtClean="0">
                <a:solidFill>
                  <a:srgbClr val="252525"/>
                </a:solidFill>
                <a:latin typeface="Arial"/>
              </a:rPr>
              <a:t>Η λαϊκή τέχνη διατηρήθηκε σε όλους τους αιώνες και βρίσκει σήμερα την έκφρασή της στα υφαντά, τα κεντήματα, τα κεραμικά, τα ξυλόγλυπτα, την μεταλλοτεχνία και τη ζωγραφική. Σε όλα τα μέρη της Κρήτης γυναίκες δουλεύουν στους αργαλειούς και άντρες στον τροχό και τον πάγκο, προσφέροντας μια μεγάλη ποικιλία από όμορφα έργα τέχνης. </a:t>
            </a:r>
            <a:endParaRPr lang="el-GR" b="1"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kritaki7.jpg"/>
          <p:cNvPicPr>
            <a:picLocks noGrp="1" noChangeAspect="1"/>
          </p:cNvPicPr>
          <p:nvPr>
            <p:ph sz="half" idx="1"/>
          </p:nvPr>
        </p:nvPicPr>
        <p:blipFill>
          <a:blip r:embed="rId2" cstate="print"/>
          <a:stretch>
            <a:fillRect/>
          </a:stretch>
        </p:blipFill>
        <p:spPr>
          <a:xfrm>
            <a:off x="467544" y="1484784"/>
            <a:ext cx="4038600" cy="4608512"/>
          </a:xfrm>
        </p:spPr>
      </p:pic>
      <p:sp>
        <p:nvSpPr>
          <p:cNvPr id="3" name="2 - Θέση περιεχομένου"/>
          <p:cNvSpPr>
            <a:spLocks noGrp="1"/>
          </p:cNvSpPr>
          <p:nvPr>
            <p:ph sz="half" idx="2"/>
          </p:nvPr>
        </p:nvSpPr>
        <p:spPr/>
        <p:txBody>
          <a:bodyPr>
            <a:noAutofit/>
          </a:bodyPr>
          <a:lstStyle/>
          <a:p>
            <a:r>
              <a:rPr lang="el-GR" sz="2000" dirty="0" smtClean="0"/>
              <a:t>Η οικονομία της Κρήτης, η οποία βασιζόταν κυρίως στη γεωργία, άρχισε να αλλάζει ορατά κατά τη διάρκεια της δεκαετίας του 1970 Ενώ διατηρείται η παραδοσιακή έμφαση στη γεωργία και στην κτηνοτροφία, λόγω του κλίματος και της έκτασης του νησιού.</a:t>
            </a:r>
            <a:endParaRPr lang="el-GR" sz="2000" dirty="0"/>
          </a:p>
        </p:txBody>
      </p:sp>
      <p:sp>
        <p:nvSpPr>
          <p:cNvPr id="4" name="3 - Τίτλος"/>
          <p:cNvSpPr>
            <a:spLocks noGrp="1"/>
          </p:cNvSpPr>
          <p:nvPr>
            <p:ph type="title"/>
          </p:nvPr>
        </p:nvSpPr>
        <p:spPr/>
        <p:txBody>
          <a:bodyPr/>
          <a:lstStyle/>
          <a:p>
            <a:pPr algn="ctr"/>
            <a:r>
              <a:rPr lang="el-GR" dirty="0" smtClean="0"/>
              <a:t>Η </a:t>
            </a:r>
            <a:r>
              <a:rPr lang="el-GR" dirty="0" smtClean="0"/>
              <a:t>Κρήτη</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a:t>
            </a:r>
            <a:r>
              <a:rPr lang="el-GR" dirty="0" smtClean="0"/>
              <a:t>Κρήτη</a:t>
            </a:r>
            <a:endParaRPr lang="el-GR" dirty="0"/>
          </a:p>
        </p:txBody>
      </p:sp>
      <p:sp>
        <p:nvSpPr>
          <p:cNvPr id="3" name="2 - Θέση κειμένου"/>
          <p:cNvSpPr>
            <a:spLocks noGrp="1"/>
          </p:cNvSpPr>
          <p:nvPr>
            <p:ph type="body" idx="1"/>
          </p:nvPr>
        </p:nvSpPr>
        <p:spPr/>
        <p:txBody>
          <a:bodyPr/>
          <a:lstStyle/>
          <a:p>
            <a:endParaRPr lang="el-GR"/>
          </a:p>
        </p:txBody>
      </p:sp>
      <p:sp>
        <p:nvSpPr>
          <p:cNvPr id="4" name="3 - Θέση κειμένου"/>
          <p:cNvSpPr>
            <a:spLocks noGrp="1"/>
          </p:cNvSpPr>
          <p:nvPr>
            <p:ph type="body" sz="half" idx="3"/>
          </p:nvPr>
        </p:nvSpPr>
        <p:spPr/>
        <p:txBody>
          <a:bodyPr/>
          <a:lstStyle/>
          <a:p>
            <a:endParaRPr lang="el-GR"/>
          </a:p>
        </p:txBody>
      </p:sp>
      <p:pic>
        <p:nvPicPr>
          <p:cNvPr id="7" name="6 - Θέση περιεχομένου" descr="kritaki6.jpg"/>
          <p:cNvPicPr>
            <a:picLocks noGrp="1" noChangeAspect="1"/>
          </p:cNvPicPr>
          <p:nvPr>
            <p:ph sz="quarter" idx="2"/>
          </p:nvPr>
        </p:nvPicPr>
        <p:blipFill>
          <a:blip r:embed="rId2" cstate="print"/>
          <a:stretch>
            <a:fillRect/>
          </a:stretch>
        </p:blipFill>
        <p:spPr>
          <a:xfrm>
            <a:off x="457200" y="1412776"/>
            <a:ext cx="4040188" cy="4752528"/>
          </a:xfrm>
        </p:spPr>
      </p:pic>
      <p:sp>
        <p:nvSpPr>
          <p:cNvPr id="6" name="5 - Θέση περιεχομένου"/>
          <p:cNvSpPr>
            <a:spLocks noGrp="1"/>
          </p:cNvSpPr>
          <p:nvPr>
            <p:ph sz="quarter" idx="4"/>
          </p:nvPr>
        </p:nvSpPr>
        <p:spPr/>
        <p:txBody>
          <a:bodyPr>
            <a:normAutofit fontScale="85000" lnSpcReduction="10000"/>
          </a:bodyPr>
          <a:lstStyle/>
          <a:p>
            <a:r>
              <a:rPr lang="el-GR" dirty="0" smtClean="0"/>
              <a:t>Για τις πολιτικές και ποινικές υποθέσεις στην Κρήτη λειτουργούν τέσσερα Πρωτοδικεία (Χανίων, Ρεθύμνου, Ηρακλείου και Λασιθίου), 22 Ειρηνοδικεία και 3 Πταισματοδικεία, Χανίων και  Για τις διοικητικές υποθέσεις λειτουργούν τα δύο Διοικητικά Πρωτοδικεία, Χανίων και Ηρακλείου, αντίστοιχα. </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kritaki3.jpg"/>
          <p:cNvPicPr>
            <a:picLocks noGrp="1" noChangeAspect="1"/>
          </p:cNvPicPr>
          <p:nvPr>
            <p:ph sz="half" idx="1"/>
          </p:nvPr>
        </p:nvPicPr>
        <p:blipFill>
          <a:blip r:embed="rId2" cstate="print"/>
          <a:stretch>
            <a:fillRect/>
          </a:stretch>
        </p:blipFill>
        <p:spPr>
          <a:xfrm>
            <a:off x="457200" y="1412776"/>
            <a:ext cx="4038600" cy="4680520"/>
          </a:xfrm>
        </p:spPr>
      </p:pic>
      <p:sp>
        <p:nvSpPr>
          <p:cNvPr id="3" name="2 - Θέση περιεχομένου"/>
          <p:cNvSpPr>
            <a:spLocks noGrp="1"/>
          </p:cNvSpPr>
          <p:nvPr>
            <p:ph sz="half" idx="2"/>
          </p:nvPr>
        </p:nvSpPr>
        <p:spPr>
          <a:xfrm>
            <a:off x="4788024" y="1844824"/>
            <a:ext cx="4176464" cy="4608512"/>
          </a:xfrm>
        </p:spPr>
        <p:txBody>
          <a:bodyPr>
            <a:noAutofit/>
          </a:bodyPr>
          <a:lstStyle/>
          <a:p>
            <a:r>
              <a:rPr lang="el-GR" sz="2000" b="1" dirty="0" smtClean="0"/>
              <a:t>Η Κρήτη είναι ένας από τους </a:t>
            </a:r>
            <a:r>
              <a:rPr lang="el-GR" sz="1800" b="1" dirty="0" smtClean="0"/>
              <a:t>δημοφιλέστερους ελληνικούς προορισμούς διακοπών. Το 15% των συνολικών αφίξεων, λιμένα και αερολιμένα, στη χώρα γίνονται μέσω της πόλης</a:t>
            </a:r>
            <a:r>
              <a:rPr lang="en-US" sz="1800" b="1" dirty="0" smtClean="0"/>
              <a:t> </a:t>
            </a:r>
            <a:r>
              <a:rPr lang="el-GR" sz="1800" b="1" dirty="0" smtClean="0"/>
              <a:t>του</a:t>
            </a:r>
            <a:r>
              <a:rPr lang="el-GR" sz="1800" b="1" baseline="30000" dirty="0" smtClean="0"/>
              <a:t>]</a:t>
            </a:r>
            <a:r>
              <a:rPr lang="el-GR" sz="1800" b="1" dirty="0" smtClean="0"/>
              <a:t>. Το 2006 οι ναυλωμένες πτήσεις στο Ηράκλειο αριθμούσαν το 20% του συνόλου των πτήσεων ναύλωσης στη χώρα και συνολικά, περισσότεροι από δύο εκατομμύρια τουρίστες επισκέφθηκαν την Κρήτη κατά το έτος αυτό</a:t>
            </a:r>
            <a:r>
              <a:rPr lang="el-GR" sz="1800" b="1" baseline="30000" dirty="0" smtClean="0"/>
              <a:t>[</a:t>
            </a:r>
            <a:endParaRPr lang="el-GR" sz="2000" b="1" dirty="0"/>
          </a:p>
        </p:txBody>
      </p:sp>
      <p:sp>
        <p:nvSpPr>
          <p:cNvPr id="4" name="3 - Τίτλος"/>
          <p:cNvSpPr>
            <a:spLocks noGrp="1"/>
          </p:cNvSpPr>
          <p:nvPr>
            <p:ph type="title"/>
          </p:nvPr>
        </p:nvSpPr>
        <p:spPr/>
        <p:txBody>
          <a:bodyPr/>
          <a:lstStyle/>
          <a:p>
            <a:pPr algn="ctr"/>
            <a:r>
              <a:rPr lang="el-GR" dirty="0" smtClean="0"/>
              <a:t>Η </a:t>
            </a:r>
            <a:r>
              <a:rPr lang="el-GR" dirty="0" smtClean="0"/>
              <a:t>Κρήτη</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TotalTime>
  <Words>258</Words>
  <Application>Microsoft Office PowerPoint</Application>
  <PresentationFormat>Προβολή στην οθόνη (4:3)</PresentationFormat>
  <Paragraphs>24</Paragraphs>
  <Slides>11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Arial</vt:lpstr>
      <vt:lpstr>Lucida Sans Unicode</vt:lpstr>
      <vt:lpstr>Verdana</vt:lpstr>
      <vt:lpstr>Wingdings 2</vt:lpstr>
      <vt:lpstr>Wingdings 3</vt:lpstr>
      <vt:lpstr>Συγκέντρωση</vt:lpstr>
      <vt:lpstr>Η Κρήτη</vt:lpstr>
      <vt:lpstr>Η Κρήτη</vt:lpstr>
      <vt:lpstr>Η Κρήτη</vt:lpstr>
      <vt:lpstr>Η Κρήτη</vt:lpstr>
      <vt:lpstr>Η Κρήτη</vt:lpstr>
      <vt:lpstr>Η Κρήτη</vt:lpstr>
      <vt:lpstr>Η Κρήτη</vt:lpstr>
      <vt:lpstr>Η Κρήτη</vt:lpstr>
      <vt:lpstr>Η Κρήτη</vt:lpstr>
      <vt:lpstr>Η Κρήτη</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Μαθητής13</dc:creator>
  <cp:lastModifiedBy>SaRKaR</cp:lastModifiedBy>
  <cp:revision>24</cp:revision>
  <dcterms:created xsi:type="dcterms:W3CDTF">2016-01-18T09:13:40Z</dcterms:created>
  <dcterms:modified xsi:type="dcterms:W3CDTF">2016-03-28T21:30:49Z</dcterms:modified>
</cp:coreProperties>
</file>